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50" r:id="rId13"/>
    <p:sldId id="352" r:id="rId14"/>
    <p:sldId id="353" r:id="rId15"/>
    <p:sldId id="354" r:id="rId16"/>
    <p:sldId id="334" r:id="rId17"/>
    <p:sldId id="355" r:id="rId18"/>
    <p:sldId id="356" r:id="rId19"/>
    <p:sldId id="358" r:id="rId20"/>
    <p:sldId id="357" r:id="rId21"/>
    <p:sldId id="359" r:id="rId22"/>
    <p:sldId id="361" r:id="rId23"/>
    <p:sldId id="338" r:id="rId24"/>
    <p:sldId id="259" r:id="rId25"/>
  </p:sldIdLst>
  <p:sldSz cx="18288000" cy="10287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Raleway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D086-A564-4FBF-B435-EC03CAB82D88}" type="datetimeFigureOut">
              <a:rPr lang="en-IN" smtClean="0"/>
              <a:t>30-11-2023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D6708-B172-4BBD-85D4-283ECAD81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02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871513/worldwide-data-create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stemdump.io/posts/2017-05-06-openstack-clif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Creative common license: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https://cdn.pixabay.com/photo/2020/02/03/20/49/technology-4816658_1280.jpg</a:t>
            </a:r>
          </a:p>
          <a:p>
            <a:endParaRPr lang="en-IN" sz="800" dirty="0"/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6485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40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15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68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https://www.networkworld.com/article/3325397/idc-expect-175-zettabytes-of-data-worldwide-by-2025.html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u="sng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https://www.statista.com/statistics/871513/worldwide-data-created</a:t>
            </a:r>
            <a:endParaRPr lang="fr-FR" sz="12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IN" dirty="0"/>
              <a:t>https://www.forbes.com/sites/forbestechcouncil/2022/02/03/the-unseen-data-conundrum/?sh=202d519a7fcc</a:t>
            </a:r>
          </a:p>
        </p:txBody>
      </p:sp>
    </p:spTree>
    <p:extLst>
      <p:ext uri="{BB962C8B-B14F-4D97-AF65-F5344CB8AC3E}">
        <p14:creationId xmlns:p14="http://schemas.microsoft.com/office/powerpoint/2010/main" val="224085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400" dirty="0">
                <a:hlinkClick r:id="rId3" tooltip="https://systemdump.io/posts/2017-05-06-openstack-cliff"/>
              </a:rPr>
              <a:t>This Photo</a:t>
            </a:r>
            <a:r>
              <a:rPr lang="en-US" sz="2400" dirty="0"/>
              <a:t> by Unknown Author is licensed under </a:t>
            </a:r>
            <a:r>
              <a:rPr lang="en-US" sz="2400" dirty="0">
                <a:hlinkClick r:id="rId4" tooltip="https://creativecommons.org/licenses/by-sa/3.0/"/>
              </a:rPr>
              <a:t>CC BY-SA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(brain one)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9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https://www.forbes.com/sites/forbestechcouncil/2022/02/03/the-unseen-data-conundrum/?sh=202d519a7fcc</a:t>
            </a:r>
          </a:p>
        </p:txBody>
      </p:sp>
    </p:spTree>
    <p:extLst>
      <p:ext uri="{BB962C8B-B14F-4D97-AF65-F5344CB8AC3E}">
        <p14:creationId xmlns:p14="http://schemas.microsoft.com/office/powerpoint/2010/main" val="275765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https://www.forbes.com/sites/forbestechcouncil/2022/02/03/the-unseen-data-conundrum/?sh=202d519a7fcc</a:t>
            </a:r>
          </a:p>
        </p:txBody>
      </p:sp>
    </p:spTree>
    <p:extLst>
      <p:ext uri="{BB962C8B-B14F-4D97-AF65-F5344CB8AC3E}">
        <p14:creationId xmlns:p14="http://schemas.microsoft.com/office/powerpoint/2010/main" val="204381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https://www.gartner.com/en/information-technology/glossary/dark-data </a:t>
            </a:r>
          </a:p>
        </p:txBody>
      </p:sp>
    </p:spTree>
    <p:extLst>
      <p:ext uri="{BB962C8B-B14F-4D97-AF65-F5344CB8AC3E}">
        <p14:creationId xmlns:p14="http://schemas.microsoft.com/office/powerpoint/2010/main" val="65681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6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2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60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67E4-CF28-4D2C-C638-60ABBFF04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1" y="1683544"/>
            <a:ext cx="13716000" cy="3581400"/>
          </a:xfrm>
        </p:spPr>
        <p:txBody>
          <a:bodyPr anchor="b">
            <a:normAutofit/>
          </a:bodyPr>
          <a:lstStyle>
            <a:lvl1pPr algn="ctr">
              <a:defRPr sz="4500" b="0">
                <a:solidFill>
                  <a:schemeClr val="bg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A310F-1728-C461-A7A1-F551B4433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1" y="5403057"/>
            <a:ext cx="13716000" cy="2483644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Avenir Next" panose="020B0503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770A-0A7C-7580-2143-935323DC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SODA FOUNDATION</a:t>
            </a:r>
          </a:p>
        </p:txBody>
      </p:sp>
      <p:pic>
        <p:nvPicPr>
          <p:cNvPr id="6" name="Picture 5" descr="A logo with dolphins and text&#10;&#10;Description automatically generated">
            <a:extLst>
              <a:ext uri="{FF2B5EF4-FFF2-40B4-BE49-F238E27FC236}">
                <a16:creationId xmlns:a16="http://schemas.microsoft.com/office/drawing/2014/main" id="{FF3A0211-0A5E-5188-2909-D39B3A39E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85" y="8231322"/>
            <a:ext cx="1028630" cy="9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ight painting of a symbol&#10;&#10;Description automatically generated with medium confidence">
            <a:extLst>
              <a:ext uri="{FF2B5EF4-FFF2-40B4-BE49-F238E27FC236}">
                <a16:creationId xmlns:a16="http://schemas.microsoft.com/office/drawing/2014/main" id="{50600ED9-B07F-710C-1489-6303EA962E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36199" r="28241" b="23729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13EDB-D66B-6F7F-33A3-CCECD617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65" y="1000126"/>
            <a:ext cx="15774472" cy="1535906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50D6-B32D-C7CE-8C54-A64B538E265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venir Next" panose="020B05030202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Avenir Next" panose="020B0503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venir Next" panose="020B05030202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Avenir Next" panose="020B05030202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Avenir Next" panose="020B05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F9A7-7E21-4810-7BB2-76F98EE9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554E-3C22-B341-A0E1-BC5DB9133DF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EBB9-3B20-66DF-5740-0A920218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SODA FOUNDATION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2053-BA18-44B0-DA60-D409067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C97C-CF54-B24D-8926-C37A096E683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logo with dolphins and text&#10;&#10;Description automatically generated">
            <a:extLst>
              <a:ext uri="{FF2B5EF4-FFF2-40B4-BE49-F238E27FC236}">
                <a16:creationId xmlns:a16="http://schemas.microsoft.com/office/drawing/2014/main" id="{BC6763FD-67C6-1CC3-E376-DE2B4555D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" y="219904"/>
            <a:ext cx="727585" cy="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4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ght painting of a symbol&#10;&#10;Description automatically generated with medium confidence">
            <a:extLst>
              <a:ext uri="{FF2B5EF4-FFF2-40B4-BE49-F238E27FC236}">
                <a16:creationId xmlns:a16="http://schemas.microsoft.com/office/drawing/2014/main" id="{F7DD1A7A-5E0D-16C6-C37C-21630CB44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36199" r="28241" b="23729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24BBCC-9FD5-F63D-D312-BE72A70E0454}"/>
              </a:ext>
            </a:extLst>
          </p:cNvPr>
          <p:cNvSpPr/>
          <p:nvPr userDrawn="1"/>
        </p:nvSpPr>
        <p:spPr>
          <a:xfrm>
            <a:off x="1256765" y="1000125"/>
            <a:ext cx="15774471" cy="8265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F9A7-7E21-4810-7BB2-76F98EE9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554E-3C22-B341-A0E1-BC5DB9133DF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EBB9-3B20-66DF-5740-0A920218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SODA FOUNDATION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2053-BA18-44B0-DA60-D409067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C97C-CF54-B24D-8926-C37A096E683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logo with dolphins and text&#10;&#10;Description automatically generated">
            <a:extLst>
              <a:ext uri="{FF2B5EF4-FFF2-40B4-BE49-F238E27FC236}">
                <a16:creationId xmlns:a16="http://schemas.microsoft.com/office/drawing/2014/main" id="{E6943AB7-7C38-DCF2-E041-437034E0C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" y="219904"/>
            <a:ext cx="727585" cy="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ght painting of a symbol&#10;&#10;Description automatically generated with medium confidence">
            <a:extLst>
              <a:ext uri="{FF2B5EF4-FFF2-40B4-BE49-F238E27FC236}">
                <a16:creationId xmlns:a16="http://schemas.microsoft.com/office/drawing/2014/main" id="{8713E651-DA61-20DE-FBC9-621BF2A09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36199" r="28241" b="23729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F9A7-7E21-4810-7BB2-76F98EE9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554E-3C22-B341-A0E1-BC5DB9133DF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EBB9-3B20-66DF-5740-0A920218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SODA FOUNDATION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2053-BA18-44B0-DA60-D409067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C97C-CF54-B24D-8926-C37A096E68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with dolphins and text&#10;&#10;Description automatically generated">
            <a:extLst>
              <a:ext uri="{FF2B5EF4-FFF2-40B4-BE49-F238E27FC236}">
                <a16:creationId xmlns:a16="http://schemas.microsoft.com/office/drawing/2014/main" id="{F2A3BA59-9C29-BFEA-AAAB-5828126CB5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" y="219904"/>
            <a:ext cx="727585" cy="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0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F9A7-7E21-4810-7BB2-76F98EE9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554E-3C22-B341-A0E1-BC5DB9133DF6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EBB9-3B20-66DF-5740-0A920218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SODA FOUNDATION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2053-BA18-44B0-DA60-D409067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0C97C-CF54-B24D-8926-C37A096E68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logo with dolphins and text&#10;&#10;Description automatically generated">
            <a:extLst>
              <a:ext uri="{FF2B5EF4-FFF2-40B4-BE49-F238E27FC236}">
                <a16:creationId xmlns:a16="http://schemas.microsoft.com/office/drawing/2014/main" id="{3D2CBB03-07FC-7B42-86BF-F8FF40E53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" y="219904"/>
            <a:ext cx="727585" cy="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ght painting of a symbol&#10;&#10;Description automatically generated with medium confidence">
            <a:extLst>
              <a:ext uri="{FF2B5EF4-FFF2-40B4-BE49-F238E27FC236}">
                <a16:creationId xmlns:a16="http://schemas.microsoft.com/office/drawing/2014/main" id="{18D5238F-05BF-EE6E-9C31-F797D5C07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36199" r="28241" b="23729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50718-E9F3-D354-0D7E-2FB27366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235" y="2564607"/>
            <a:ext cx="15774472" cy="4279106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160-04CB-9C6D-CFD6-250CB85E5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235" y="6884194"/>
            <a:ext cx="15774472" cy="225028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E5716-0A35-9541-CDC0-EDBFDAF5D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99554E-3C22-B341-A0E1-BC5DB9133DF6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8BFE-916F-C7E4-451B-E509CF4A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#datavision23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A84D-9335-9557-8954-84664276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C0C97C-CF54-B24D-8926-C37A096E68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logo with dolphins and text&#10;&#10;Description automatically generated">
            <a:extLst>
              <a:ext uri="{FF2B5EF4-FFF2-40B4-BE49-F238E27FC236}">
                <a16:creationId xmlns:a16="http://schemas.microsoft.com/office/drawing/2014/main" id="{0388A578-C1B3-7E06-24BD-B64F50589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" y="219904"/>
            <a:ext cx="727585" cy="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4482B-9788-7CA3-851A-A1A500D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65" y="547688"/>
            <a:ext cx="15774472" cy="198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552B3-4AE6-1249-AB7E-DF3F1A1EB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765" y="2738438"/>
            <a:ext cx="15774472" cy="652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6C43-87AC-FD00-A8F0-5FD556280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6764" y="9534525"/>
            <a:ext cx="411575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9554E-3C22-B341-A0E1-BC5DB9133DF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10D1-26B8-34C5-E513-3A3A3E9DE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484" y="9534525"/>
            <a:ext cx="61730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7BC6D-02D2-0BBA-9A23-9D9862B67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484" y="9534525"/>
            <a:ext cx="411575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0C97C-CF54-B24D-8926-C37A096E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8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dafoundation/crystal/issues/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Exaby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systemdump.io/posts/2017-05-06-openstack-clif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hyperlink" Target="https://pixabay.com/en/locked-padlock-secure-security-150501/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1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43172" y="3107870"/>
            <a:ext cx="11325153" cy="3816263"/>
          </a:xfrm>
          <a:custGeom>
            <a:avLst/>
            <a:gdLst/>
            <a:ahLst/>
            <a:cxnLst/>
            <a:rect l="l" t="t" r="r" b="b"/>
            <a:pathLst>
              <a:path w="11325153" h="3137227">
                <a:moveTo>
                  <a:pt x="0" y="0"/>
                </a:moveTo>
                <a:lnTo>
                  <a:pt x="11325152" y="0"/>
                </a:lnTo>
                <a:lnTo>
                  <a:pt x="11325152" y="3137226"/>
                </a:lnTo>
                <a:lnTo>
                  <a:pt x="0" y="313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-21657" t="-57027" r="-21657" b="-5702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85713" y="9263795"/>
            <a:ext cx="716573" cy="716274"/>
          </a:xfrm>
          <a:custGeom>
            <a:avLst/>
            <a:gdLst/>
            <a:ahLst/>
            <a:cxnLst/>
            <a:rect l="l" t="t" r="r" b="b"/>
            <a:pathLst>
              <a:path w="716573" h="716274">
                <a:moveTo>
                  <a:pt x="0" y="0"/>
                </a:moveTo>
                <a:lnTo>
                  <a:pt x="716572" y="0"/>
                </a:lnTo>
                <a:lnTo>
                  <a:pt x="716572" y="716274"/>
                </a:lnTo>
                <a:lnTo>
                  <a:pt x="0" y="716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3689" y="8055633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5" y="0"/>
                </a:lnTo>
                <a:lnTo>
                  <a:pt x="486595" y="486393"/>
                </a:lnTo>
                <a:lnTo>
                  <a:pt x="0" y="48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689" y="7315280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5" y="0"/>
                </a:lnTo>
                <a:lnTo>
                  <a:pt x="486595" y="486393"/>
                </a:lnTo>
                <a:lnTo>
                  <a:pt x="0" y="48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8910581" y="9621932"/>
            <a:ext cx="466836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1143689" y="6574927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5" y="0"/>
                </a:lnTo>
                <a:lnTo>
                  <a:pt x="486595" y="486392"/>
                </a:lnTo>
                <a:lnTo>
                  <a:pt x="0" y="48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5736" y="7266324"/>
            <a:ext cx="2914880" cy="848959"/>
          </a:xfrm>
          <a:custGeom>
            <a:avLst/>
            <a:gdLst/>
            <a:ahLst/>
            <a:cxnLst/>
            <a:rect l="l" t="t" r="r" b="b"/>
            <a:pathLst>
              <a:path w="2914880" h="848959">
                <a:moveTo>
                  <a:pt x="0" y="0"/>
                </a:moveTo>
                <a:lnTo>
                  <a:pt x="2914880" y="0"/>
                </a:lnTo>
                <a:lnTo>
                  <a:pt x="2914880" y="848959"/>
                </a:lnTo>
                <a:lnTo>
                  <a:pt x="0" y="84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744974" y="2228771"/>
            <a:ext cx="2914880" cy="848959"/>
          </a:xfrm>
          <a:custGeom>
            <a:avLst/>
            <a:gdLst/>
            <a:ahLst/>
            <a:cxnLst/>
            <a:rect l="l" t="t" r="r" b="b"/>
            <a:pathLst>
              <a:path w="2914880" h="848959">
                <a:moveTo>
                  <a:pt x="2914881" y="0"/>
                </a:moveTo>
                <a:lnTo>
                  <a:pt x="0" y="0"/>
                </a:lnTo>
                <a:lnTo>
                  <a:pt x="0" y="848959"/>
                </a:lnTo>
                <a:lnTo>
                  <a:pt x="2914881" y="848959"/>
                </a:lnTo>
                <a:lnTo>
                  <a:pt x="29148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22908" y="2387114"/>
            <a:ext cx="2027708" cy="532273"/>
          </a:xfrm>
          <a:custGeom>
            <a:avLst/>
            <a:gdLst/>
            <a:ahLst/>
            <a:cxnLst/>
            <a:rect l="l" t="t" r="r" b="b"/>
            <a:pathLst>
              <a:path w="2027708" h="532273">
                <a:moveTo>
                  <a:pt x="0" y="0"/>
                </a:moveTo>
                <a:lnTo>
                  <a:pt x="2027708" y="0"/>
                </a:lnTo>
                <a:lnTo>
                  <a:pt x="2027708" y="532273"/>
                </a:lnTo>
                <a:lnTo>
                  <a:pt x="0" y="532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744974" y="7424666"/>
            <a:ext cx="2027708" cy="532273"/>
          </a:xfrm>
          <a:custGeom>
            <a:avLst/>
            <a:gdLst/>
            <a:ahLst/>
            <a:cxnLst/>
            <a:rect l="l" t="t" r="r" b="b"/>
            <a:pathLst>
              <a:path w="2027708" h="532273">
                <a:moveTo>
                  <a:pt x="2027708" y="0"/>
                </a:moveTo>
                <a:lnTo>
                  <a:pt x="0" y="0"/>
                </a:lnTo>
                <a:lnTo>
                  <a:pt x="0" y="532274"/>
                </a:lnTo>
                <a:lnTo>
                  <a:pt x="2027708" y="532274"/>
                </a:lnTo>
                <a:lnTo>
                  <a:pt x="20277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33400" y="597603"/>
            <a:ext cx="6182820" cy="744918"/>
          </a:xfrm>
          <a:custGeom>
            <a:avLst/>
            <a:gdLst/>
            <a:ahLst/>
            <a:cxnLst/>
            <a:rect l="l" t="t" r="r" b="b"/>
            <a:pathLst>
              <a:path w="6182820" h="744918">
                <a:moveTo>
                  <a:pt x="0" y="0"/>
                </a:moveTo>
                <a:lnTo>
                  <a:pt x="6182820" y="0"/>
                </a:lnTo>
                <a:lnTo>
                  <a:pt x="6182820" y="744918"/>
                </a:lnTo>
                <a:lnTo>
                  <a:pt x="0" y="744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26831" y="0"/>
            <a:ext cx="2827769" cy="1522438"/>
          </a:xfrm>
          <a:custGeom>
            <a:avLst/>
            <a:gdLst/>
            <a:ahLst/>
            <a:cxnLst/>
            <a:rect l="l" t="t" r="r" b="b"/>
            <a:pathLst>
              <a:path w="2827769" h="1522438">
                <a:moveTo>
                  <a:pt x="0" y="0"/>
                </a:moveTo>
                <a:lnTo>
                  <a:pt x="2827770" y="0"/>
                </a:lnTo>
                <a:lnTo>
                  <a:pt x="2827770" y="1522438"/>
                </a:lnTo>
                <a:lnTo>
                  <a:pt x="0" y="1522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3029" t="-29380" r="-43447" b="-66024"/>
            </a:stretch>
          </a:blipFill>
        </p:spPr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7B400D5-171B-9F51-55B1-1CDCBA92731B}"/>
              </a:ext>
            </a:extLst>
          </p:cNvPr>
          <p:cNvSpPr txBox="1">
            <a:spLocks/>
          </p:cNvSpPr>
          <p:nvPr/>
        </p:nvSpPr>
        <p:spPr>
          <a:xfrm>
            <a:off x="5308300" y="7164550"/>
            <a:ext cx="7671397" cy="2412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unito" pitchFamily="2" charset="0"/>
                <a:ea typeface="+mj-ea"/>
                <a:cs typeface="+mj-cs"/>
              </a:rPr>
              <a:t>“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unito" pitchFamily="2" charset="0"/>
                <a:ea typeface="+mj-ea"/>
                <a:cs typeface="+mj-cs"/>
              </a:rPr>
              <a:t>Data First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unito" pitchFamily="2" charset="0"/>
                <a:ea typeface="+mj-ea"/>
                <a:cs typeface="+mj-cs"/>
              </a:rPr>
              <a:t>, What Next?” </a:t>
            </a:r>
          </a:p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900" dirty="0">
                <a:solidFill>
                  <a:sysClr val="window" lastClr="FFFFFF"/>
                </a:solidFill>
                <a:latin typeface="Nunito" pitchFamily="2" charset="0"/>
              </a:rPr>
              <a:t>Systems &amp; Software Conclave, IEEE Computer Science Week 2023</a:t>
            </a:r>
          </a:p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900" dirty="0">
                <a:solidFill>
                  <a:sysClr val="window" lastClr="FFFFFF"/>
                </a:solidFill>
                <a:latin typeface="Nunito" pitchFamily="2" charset="0"/>
              </a:rPr>
              <a:t>In Collaboration with SODA Foundation</a:t>
            </a:r>
          </a:p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900" dirty="0">
                <a:solidFill>
                  <a:sysClr val="window" lastClr="FFFFFF"/>
                </a:solidFill>
                <a:latin typeface="Nunito" pitchFamily="2" charset="0"/>
              </a:rPr>
              <a:t>30</a:t>
            </a:r>
            <a:r>
              <a:rPr lang="en-IN" sz="1900" baseline="30000" dirty="0">
                <a:solidFill>
                  <a:sysClr val="window" lastClr="FFFFFF"/>
                </a:solidFill>
                <a:latin typeface="Nunito" pitchFamily="2" charset="0"/>
              </a:rPr>
              <a:t>th</a:t>
            </a:r>
            <a:r>
              <a:rPr lang="en-IN" sz="1900" dirty="0">
                <a:solidFill>
                  <a:sysClr val="window" lastClr="FFFFFF"/>
                </a:solidFill>
                <a:latin typeface="Nunito" pitchFamily="2" charset="0"/>
              </a:rPr>
              <a:t> Nov 2023, Ericsson, Bangalore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dirty="0">
              <a:solidFill>
                <a:sysClr val="window" lastClr="FFFFFF"/>
              </a:solidFill>
              <a:latin typeface="Nunito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3C57BC6-6C77-AA45-BC5E-47E99EABFF8A}"/>
              </a:ext>
            </a:extLst>
          </p:cNvPr>
          <p:cNvSpPr txBox="1">
            <a:spLocks/>
          </p:cNvSpPr>
          <p:nvPr/>
        </p:nvSpPr>
        <p:spPr>
          <a:xfrm>
            <a:off x="5427402" y="3535833"/>
            <a:ext cx="7608637" cy="1985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300" dirty="0">
                <a:solidFill>
                  <a:schemeClr val="bg1"/>
                </a:solidFill>
                <a:latin typeface="Nunito" pitchFamily="2" charset="0"/>
              </a:rPr>
              <a:t>Discovering</a:t>
            </a:r>
            <a:r>
              <a:rPr lang="en-US" sz="6000" spc="300" dirty="0">
                <a:latin typeface="Nunito" pitchFamily="2" charset="0"/>
              </a:rPr>
              <a:t> </a:t>
            </a:r>
            <a:r>
              <a:rPr lang="en-US" sz="6000" b="1" spc="300" dirty="0">
                <a:solidFill>
                  <a:srgbClr val="FFC000"/>
                </a:solidFill>
                <a:latin typeface="Nunito" pitchFamily="2" charset="0"/>
              </a:rPr>
              <a:t>Unstructured</a:t>
            </a:r>
            <a:r>
              <a:rPr lang="en-US" sz="6000" spc="300" dirty="0">
                <a:latin typeface="Nunito" pitchFamily="2" charset="0"/>
              </a:rPr>
              <a:t> </a:t>
            </a:r>
            <a:r>
              <a:rPr lang="en-US" sz="6000" spc="300" dirty="0">
                <a:solidFill>
                  <a:schemeClr val="bg1"/>
                </a:solidFill>
                <a:latin typeface="Nunito" pitchFamily="2" charset="0"/>
              </a:rPr>
              <a:t>Data!</a:t>
            </a:r>
            <a:br>
              <a:rPr lang="en-US" sz="6000" spc="0" dirty="0">
                <a:latin typeface="Nunito" pitchFamily="2" charset="0"/>
              </a:rPr>
            </a:br>
            <a:endParaRPr lang="en-US" spc="0" dirty="0">
              <a:latin typeface="Nuni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5973C-576A-75A5-A1EF-2FAF2F01422B}"/>
              </a:ext>
            </a:extLst>
          </p:cNvPr>
          <p:cNvSpPr txBox="1"/>
          <p:nvPr/>
        </p:nvSpPr>
        <p:spPr>
          <a:xfrm>
            <a:off x="4249426" y="5288022"/>
            <a:ext cx="97455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spc="0" dirty="0">
                <a:solidFill>
                  <a:schemeClr val="bg1"/>
                </a:solidFill>
                <a:latin typeface="Nunito" pitchFamily="2" charset="0"/>
              </a:rPr>
              <a:t>Sanil KUMAR</a:t>
            </a:r>
          </a:p>
          <a:p>
            <a:pPr algn="ctr">
              <a:lnSpc>
                <a:spcPct val="100000"/>
              </a:lnSpc>
            </a:pPr>
            <a:r>
              <a:rPr lang="en-US" sz="2400" spc="0" dirty="0">
                <a:solidFill>
                  <a:schemeClr val="bg1"/>
                </a:solidFill>
                <a:latin typeface="Nunito" pitchFamily="2" charset="0"/>
              </a:rPr>
              <a:t>TOC Co-Chair, SODA Foundation | Founder CEO, Caze Labs</a:t>
            </a:r>
          </a:p>
          <a:p>
            <a:pPr algn="ctr">
              <a:lnSpc>
                <a:spcPct val="100000"/>
              </a:lnSpc>
            </a:pPr>
            <a:r>
              <a:rPr lang="en-US" sz="2400" spc="0" dirty="0">
                <a:solidFill>
                  <a:schemeClr val="bg1"/>
                </a:solidFill>
                <a:latin typeface="Nunito" pitchFamily="2" charset="0"/>
              </a:rPr>
              <a:t>LinkedIn: sanilkumard</a:t>
            </a:r>
            <a:endParaRPr lang="en-IN" dirty="0">
              <a:solidFill>
                <a:schemeClr val="bg1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1;p2">
            <a:extLst>
              <a:ext uri="{FF2B5EF4-FFF2-40B4-BE49-F238E27FC236}">
                <a16:creationId xmlns:a16="http://schemas.microsoft.com/office/drawing/2014/main" id="{1F2D10FB-6945-AAB6-F8D1-8E4A84AA6E68}"/>
              </a:ext>
            </a:extLst>
          </p:cNvPr>
          <p:cNvSpPr txBox="1"/>
          <p:nvPr/>
        </p:nvSpPr>
        <p:spPr>
          <a:xfrm>
            <a:off x="11142719" y="2082368"/>
            <a:ext cx="4264548" cy="7505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UNSTRUCTURED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2880734" y="1860538"/>
            <a:ext cx="350507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STRUCTURED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552E92B8-171D-97C3-997E-F77E984F5529}"/>
              </a:ext>
            </a:extLst>
          </p:cNvPr>
          <p:cNvSpPr txBox="1"/>
          <p:nvPr/>
        </p:nvSpPr>
        <p:spPr>
          <a:xfrm>
            <a:off x="2572123" y="5558143"/>
            <a:ext cx="3505079" cy="104268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Organized</a:t>
            </a:r>
          </a:p>
        </p:txBody>
      </p:sp>
      <p:sp>
        <p:nvSpPr>
          <p:cNvPr id="4" name="Google Shape;131;p2">
            <a:extLst>
              <a:ext uri="{FF2B5EF4-FFF2-40B4-BE49-F238E27FC236}">
                <a16:creationId xmlns:a16="http://schemas.microsoft.com/office/drawing/2014/main" id="{69F75508-98E1-0E49-56C6-56D97B64F073}"/>
              </a:ext>
            </a:extLst>
          </p:cNvPr>
          <p:cNvSpPr txBox="1"/>
          <p:nvPr/>
        </p:nvSpPr>
        <p:spPr>
          <a:xfrm>
            <a:off x="2572122" y="6470194"/>
            <a:ext cx="3505079" cy="90236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Formatted</a:t>
            </a:r>
          </a:p>
        </p:txBody>
      </p:sp>
      <p:sp>
        <p:nvSpPr>
          <p:cNvPr id="5" name="Google Shape;131;p2">
            <a:extLst>
              <a:ext uri="{FF2B5EF4-FFF2-40B4-BE49-F238E27FC236}">
                <a16:creationId xmlns:a16="http://schemas.microsoft.com/office/drawing/2014/main" id="{DC790FE4-A867-53AC-7065-41983C78F66C}"/>
              </a:ext>
            </a:extLst>
          </p:cNvPr>
          <p:cNvSpPr txBox="1"/>
          <p:nvPr/>
        </p:nvSpPr>
        <p:spPr>
          <a:xfrm>
            <a:off x="2572121" y="7512877"/>
            <a:ext cx="3505079" cy="6930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IN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Schema</a:t>
            </a:r>
            <a:endParaRPr sz="2400" kern="0" spc="450" dirty="0">
              <a:solidFill>
                <a:prstClr val="white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1;p2">
            <a:extLst>
              <a:ext uri="{FF2B5EF4-FFF2-40B4-BE49-F238E27FC236}">
                <a16:creationId xmlns:a16="http://schemas.microsoft.com/office/drawing/2014/main" id="{467EC614-3296-4BFA-9565-EE683A2FB5F2}"/>
              </a:ext>
            </a:extLst>
          </p:cNvPr>
          <p:cNvSpPr txBox="1"/>
          <p:nvPr/>
        </p:nvSpPr>
        <p:spPr>
          <a:xfrm>
            <a:off x="11522455" y="5556802"/>
            <a:ext cx="3505079" cy="104268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Not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Organized</a:t>
            </a:r>
          </a:p>
        </p:txBody>
      </p:sp>
      <p:sp>
        <p:nvSpPr>
          <p:cNvPr id="7" name="Google Shape;131;p2">
            <a:extLst>
              <a:ext uri="{FF2B5EF4-FFF2-40B4-BE49-F238E27FC236}">
                <a16:creationId xmlns:a16="http://schemas.microsoft.com/office/drawing/2014/main" id="{EBC892AD-98D5-9F5C-19B8-DAF2C2B167DA}"/>
              </a:ext>
            </a:extLst>
          </p:cNvPr>
          <p:cNvSpPr txBox="1"/>
          <p:nvPr/>
        </p:nvSpPr>
        <p:spPr>
          <a:xfrm>
            <a:off x="11522453" y="6468853"/>
            <a:ext cx="3505079" cy="90236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Not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Formatted</a:t>
            </a:r>
          </a:p>
        </p:txBody>
      </p:sp>
      <p:sp>
        <p:nvSpPr>
          <p:cNvPr id="8" name="Google Shape;131;p2">
            <a:extLst>
              <a:ext uri="{FF2B5EF4-FFF2-40B4-BE49-F238E27FC236}">
                <a16:creationId xmlns:a16="http://schemas.microsoft.com/office/drawing/2014/main" id="{2CB5A57C-01BC-A63D-6837-EC63F2DBBF78}"/>
              </a:ext>
            </a:extLst>
          </p:cNvPr>
          <p:cNvSpPr txBox="1"/>
          <p:nvPr/>
        </p:nvSpPr>
        <p:spPr>
          <a:xfrm>
            <a:off x="11522452" y="7511536"/>
            <a:ext cx="3505079" cy="6930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IN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No</a:t>
            </a:r>
            <a:r>
              <a:rPr lang="en-IN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Schema</a:t>
            </a:r>
            <a:endParaRPr sz="2400" kern="0" spc="450" dirty="0">
              <a:solidFill>
                <a:prstClr val="white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64145C-E9F8-8634-E267-DE8E62F4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4" y="3195091"/>
            <a:ext cx="2007412" cy="19935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89E12F-BD57-3E3C-8FCC-BB1E4A34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285" y="3195091"/>
            <a:ext cx="2007412" cy="19935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9EFD65-3B3D-07C2-52FE-9960BC27DD47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61B55A90-1AB2-B688-7B53-887EA047652D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4" name="AutoShape 11">
                <a:extLst>
                  <a:ext uri="{FF2B5EF4-FFF2-40B4-BE49-F238E27FC236}">
                    <a16:creationId xmlns:a16="http://schemas.microsoft.com/office/drawing/2014/main" id="{8818A59D-6629-8457-F3A1-2094F15E93CC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120F520-7433-E1DD-0818-D7C106B722BB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029" t="-29380" r="-43447" b="-66024"/>
              </a:stretch>
            </a:blipFill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B147200-FA9D-1663-B91B-59D2E9FC3A0E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90032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300284" y="1154634"/>
            <a:ext cx="350507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DARK 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DATA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7F545-6E9D-F9FB-1489-F20FC676C717}"/>
              </a:ext>
            </a:extLst>
          </p:cNvPr>
          <p:cNvSpPr txBox="1"/>
          <p:nvPr/>
        </p:nvSpPr>
        <p:spPr>
          <a:xfrm>
            <a:off x="2387918" y="2348865"/>
            <a:ext cx="14436090" cy="253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325" hangingPunct="0">
              <a:lnSpc>
                <a:spcPct val="150000"/>
              </a:lnSpc>
            </a:pP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sym typeface="Arial Black"/>
              </a:rPr>
              <a:t>Gartner defines dark data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sym typeface="Arial Black"/>
              </a:rPr>
              <a:t>as the information assets organizations collect, process and store during regular business activities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sym typeface="Arial Black"/>
              </a:rPr>
              <a:t>, but generally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sym typeface="Arial Black"/>
              </a:rPr>
              <a:t>fail to use 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sym typeface="Arial Black"/>
              </a:rPr>
              <a:t>for other purposes (for example, analytics, business relationships and direct monetizing).</a:t>
            </a:r>
            <a:endParaRPr lang="en-IN" sz="2700" kern="0" spc="450" dirty="0">
              <a:solidFill>
                <a:prstClr val="white"/>
              </a:solidFill>
              <a:latin typeface="Nunito" pitchFamily="2" charset="0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1ED5-FA98-7131-DFFE-16E5774BE7DF}"/>
              </a:ext>
            </a:extLst>
          </p:cNvPr>
          <p:cNvSpPr txBox="1"/>
          <p:nvPr/>
        </p:nvSpPr>
        <p:spPr>
          <a:xfrm>
            <a:off x="4574858" y="6324543"/>
            <a:ext cx="9138285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>
                <a:solidFill>
                  <a:schemeClr val="bg1"/>
                </a:solidFill>
                <a:latin typeface="Nunito" pitchFamily="2" charset="0"/>
              </a:defRPr>
            </a:lvl1pPr>
          </a:lstStyle>
          <a:p>
            <a:pPr defTabSz="1371325" hangingPunct="0">
              <a:lnSpc>
                <a:spcPct val="150000"/>
              </a:lnSpc>
            </a:pPr>
            <a:r>
              <a:rPr lang="en-US" sz="2700" kern="0" spc="450" dirty="0">
                <a:solidFill>
                  <a:srgbClr val="FFC000"/>
                </a:solidFill>
                <a:sym typeface="Arial Black"/>
              </a:rPr>
              <a:t>typically</a:t>
            </a:r>
            <a:r>
              <a:rPr lang="en-US" sz="2700" kern="0" spc="450" dirty="0">
                <a:solidFill>
                  <a:prstClr val="white"/>
                </a:solidFill>
                <a:sym typeface="Arial Black"/>
              </a:rPr>
              <a:t> unstructured or semi-structured</a:t>
            </a:r>
            <a:endParaRPr lang="en-IN" sz="2700" kern="0" spc="450" dirty="0">
              <a:solidFill>
                <a:prstClr val="white"/>
              </a:solidFill>
              <a:sym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F40B35-A0F5-9438-684B-27F495836A63}"/>
              </a:ext>
            </a:extLst>
          </p:cNvPr>
          <p:cNvSpPr txBox="1"/>
          <p:nvPr/>
        </p:nvSpPr>
        <p:spPr>
          <a:xfrm>
            <a:off x="4574858" y="7297576"/>
            <a:ext cx="10208895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>
                <a:solidFill>
                  <a:schemeClr val="bg1"/>
                </a:solidFill>
                <a:latin typeface="Nunito" pitchFamily="2" charset="0"/>
              </a:defRPr>
            </a:lvl1pPr>
          </a:lstStyle>
          <a:p>
            <a:pPr defTabSz="1371325" hangingPunct="0">
              <a:lnSpc>
                <a:spcPct val="150000"/>
              </a:lnSpc>
            </a:pPr>
            <a:r>
              <a:rPr lang="en-US" sz="2700" kern="0" spc="450" dirty="0">
                <a:solidFill>
                  <a:prstClr val="white"/>
                </a:solidFill>
                <a:sym typeface="Arial Black"/>
              </a:rPr>
              <a:t>kind of </a:t>
            </a:r>
            <a:r>
              <a:rPr lang="en-US" sz="2700" kern="0" spc="450" dirty="0">
                <a:solidFill>
                  <a:srgbClr val="FFC000"/>
                </a:solidFill>
                <a:sym typeface="Arial Black"/>
              </a:rPr>
              <a:t>invisible</a:t>
            </a:r>
            <a:r>
              <a:rPr lang="en-US" sz="2700" kern="0" spc="450" dirty="0">
                <a:solidFill>
                  <a:prstClr val="white"/>
                </a:solidFill>
                <a:sym typeface="Arial Black"/>
              </a:rPr>
              <a:t>, not part of decision making</a:t>
            </a:r>
            <a:endParaRPr lang="en-IN" sz="2700" kern="0" spc="450" dirty="0">
              <a:solidFill>
                <a:prstClr val="white"/>
              </a:solidFill>
              <a:sym typeface="Arial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A4EE74-E27C-CB80-DB38-5361F3EE90C4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AB07A7E2-54E0-FCB5-EFE8-81BB47D1AFEF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8" name="AutoShape 11">
                <a:extLst>
                  <a:ext uri="{FF2B5EF4-FFF2-40B4-BE49-F238E27FC236}">
                    <a16:creationId xmlns:a16="http://schemas.microsoft.com/office/drawing/2014/main" id="{2759D679-B103-10C2-9881-A0E266D86C43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8CFB464A-1F4A-B344-B9D0-157448C849FE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CC75C22-16BA-456D-8043-549B960C1B16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59317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300284" y="1154634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UNSTRUCTRED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 DATA MANGEMENT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E6124E68-D016-9015-D11F-3BC75A3A9072}"/>
              </a:ext>
            </a:extLst>
          </p:cNvPr>
          <p:cNvSpPr txBox="1"/>
          <p:nvPr/>
        </p:nvSpPr>
        <p:spPr>
          <a:xfrm>
            <a:off x="1300283" y="2931999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Challenges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1;p2">
            <a:extLst>
              <a:ext uri="{FF2B5EF4-FFF2-40B4-BE49-F238E27FC236}">
                <a16:creationId xmlns:a16="http://schemas.microsoft.com/office/drawing/2014/main" id="{6754C014-1E7B-C5E4-D35D-FE64057C63AC}"/>
              </a:ext>
            </a:extLst>
          </p:cNvPr>
          <p:cNvSpPr txBox="1"/>
          <p:nvPr/>
        </p:nvSpPr>
        <p:spPr>
          <a:xfrm>
            <a:off x="4260653" y="3949269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Scattered and Invisible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1;p2">
            <a:extLst>
              <a:ext uri="{FF2B5EF4-FFF2-40B4-BE49-F238E27FC236}">
                <a16:creationId xmlns:a16="http://schemas.microsoft.com/office/drawing/2014/main" id="{4D3D66B3-1A87-D325-5FCF-FA2F115B3F4A}"/>
              </a:ext>
            </a:extLst>
          </p:cNvPr>
          <p:cNvSpPr txBox="1"/>
          <p:nvPr/>
        </p:nvSpPr>
        <p:spPr>
          <a:xfrm>
            <a:off x="4260654" y="5320461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Not compatible, so lack of tools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1;p2">
            <a:extLst>
              <a:ext uri="{FF2B5EF4-FFF2-40B4-BE49-F238E27FC236}">
                <a16:creationId xmlns:a16="http://schemas.microsoft.com/office/drawing/2014/main" id="{1B1EEB3A-F766-78F9-0BEC-18F88BCFC3A1}"/>
              </a:ext>
            </a:extLst>
          </p:cNvPr>
          <p:cNvSpPr txBox="1"/>
          <p:nvPr/>
        </p:nvSpPr>
        <p:spPr>
          <a:xfrm>
            <a:off x="4260653" y="6174752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Silos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1;p2">
            <a:extLst>
              <a:ext uri="{FF2B5EF4-FFF2-40B4-BE49-F238E27FC236}">
                <a16:creationId xmlns:a16="http://schemas.microsoft.com/office/drawing/2014/main" id="{13D4B626-D35D-2012-E9E0-88437B4F463C}"/>
              </a:ext>
            </a:extLst>
          </p:cNvPr>
          <p:cNvSpPr txBox="1"/>
          <p:nvPr/>
        </p:nvSpPr>
        <p:spPr>
          <a:xfrm>
            <a:off x="4260652" y="4671707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Privacy Concerns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1;p2">
            <a:extLst>
              <a:ext uri="{FF2B5EF4-FFF2-40B4-BE49-F238E27FC236}">
                <a16:creationId xmlns:a16="http://schemas.microsoft.com/office/drawing/2014/main" id="{FEF79E9F-748E-6FDE-459B-20685A831775}"/>
              </a:ext>
            </a:extLst>
          </p:cNvPr>
          <p:cNvSpPr txBox="1"/>
          <p:nvPr/>
        </p:nvSpPr>
        <p:spPr>
          <a:xfrm>
            <a:off x="4260652" y="6906068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Distributed trend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11F50C-DE0E-74FA-AEA4-7118F21AC66B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705BE282-F637-5D16-5CC9-15D15CCBAA5A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2" name="AutoShape 11">
                <a:extLst>
                  <a:ext uri="{FF2B5EF4-FFF2-40B4-BE49-F238E27FC236}">
                    <a16:creationId xmlns:a16="http://schemas.microsoft.com/office/drawing/2014/main" id="{1F56E1C5-C225-4EBE-3788-D23C3E89BC91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59AD4FE-F5AE-2DCB-3CE0-4BC7811CE056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1055992-7808-B212-1873-10460AFA71FD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81843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300284" y="1154634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UNSTRUCTRED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 DATA MANGEMENT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E6124E68-D016-9015-D11F-3BC75A3A9072}"/>
              </a:ext>
            </a:extLst>
          </p:cNvPr>
          <p:cNvSpPr txBox="1"/>
          <p:nvPr/>
        </p:nvSpPr>
        <p:spPr>
          <a:xfrm>
            <a:off x="1300284" y="2358560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State forward: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1;p2">
            <a:extLst>
              <a:ext uri="{FF2B5EF4-FFF2-40B4-BE49-F238E27FC236}">
                <a16:creationId xmlns:a16="http://schemas.microsoft.com/office/drawing/2014/main" id="{6754C014-1E7B-C5E4-D35D-FE64057C63AC}"/>
              </a:ext>
            </a:extLst>
          </p:cNvPr>
          <p:cNvSpPr txBox="1"/>
          <p:nvPr/>
        </p:nvSpPr>
        <p:spPr>
          <a:xfrm>
            <a:off x="4260654" y="3375830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AI / ML 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31;p2">
            <a:extLst>
              <a:ext uri="{FF2B5EF4-FFF2-40B4-BE49-F238E27FC236}">
                <a16:creationId xmlns:a16="http://schemas.microsoft.com/office/drawing/2014/main" id="{4D3D66B3-1A87-D325-5FCF-FA2F115B3F4A}"/>
              </a:ext>
            </a:extLst>
          </p:cNvPr>
          <p:cNvSpPr txBox="1"/>
          <p:nvPr/>
        </p:nvSpPr>
        <p:spPr>
          <a:xfrm>
            <a:off x="4260655" y="4747022"/>
            <a:ext cx="9766694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Data Catalogs and Metadata management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1;p2">
            <a:extLst>
              <a:ext uri="{FF2B5EF4-FFF2-40B4-BE49-F238E27FC236}">
                <a16:creationId xmlns:a16="http://schemas.microsoft.com/office/drawing/2014/main" id="{1B1EEB3A-F766-78F9-0BEC-18F88BCFC3A1}"/>
              </a:ext>
            </a:extLst>
          </p:cNvPr>
          <p:cNvSpPr txBox="1"/>
          <p:nvPr/>
        </p:nvSpPr>
        <p:spPr>
          <a:xfrm>
            <a:off x="4260654" y="5601312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1;p2">
            <a:extLst>
              <a:ext uri="{FF2B5EF4-FFF2-40B4-BE49-F238E27FC236}">
                <a16:creationId xmlns:a16="http://schemas.microsoft.com/office/drawing/2014/main" id="{13D4B626-D35D-2012-E9E0-88437B4F463C}"/>
              </a:ext>
            </a:extLst>
          </p:cNvPr>
          <p:cNvSpPr txBox="1"/>
          <p:nvPr/>
        </p:nvSpPr>
        <p:spPr>
          <a:xfrm>
            <a:off x="4260653" y="4098267"/>
            <a:ext cx="816851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Cloud based Data Management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31;p2">
            <a:extLst>
              <a:ext uri="{FF2B5EF4-FFF2-40B4-BE49-F238E27FC236}">
                <a16:creationId xmlns:a16="http://schemas.microsoft.com/office/drawing/2014/main" id="{FEF79E9F-748E-6FDE-459B-20685A831775}"/>
              </a:ext>
            </a:extLst>
          </p:cNvPr>
          <p:cNvSpPr txBox="1"/>
          <p:nvPr/>
        </p:nvSpPr>
        <p:spPr>
          <a:xfrm>
            <a:off x="4260652" y="5549673"/>
            <a:ext cx="13626347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Changing Privacy Situation (Tech for anonymization &amp; differential privacy, compliance, governance)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31;p2">
            <a:extLst>
              <a:ext uri="{FF2B5EF4-FFF2-40B4-BE49-F238E27FC236}">
                <a16:creationId xmlns:a16="http://schemas.microsoft.com/office/drawing/2014/main" id="{6DCFD382-E165-497D-E7F0-FA2A8B52D2CF}"/>
              </a:ext>
            </a:extLst>
          </p:cNvPr>
          <p:cNvSpPr txBox="1"/>
          <p:nvPr/>
        </p:nvSpPr>
        <p:spPr>
          <a:xfrm>
            <a:off x="4260652" y="6529286"/>
            <a:ext cx="13626347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Edge Computing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1;p2">
            <a:extLst>
              <a:ext uri="{FF2B5EF4-FFF2-40B4-BE49-F238E27FC236}">
                <a16:creationId xmlns:a16="http://schemas.microsoft.com/office/drawing/2014/main" id="{63FC03CD-3D76-3F48-344A-4E28D6509D0A}"/>
              </a:ext>
            </a:extLst>
          </p:cNvPr>
          <p:cNvSpPr txBox="1"/>
          <p:nvPr/>
        </p:nvSpPr>
        <p:spPr>
          <a:xfrm>
            <a:off x="4260652" y="7289381"/>
            <a:ext cx="13626347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Blockchain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31;p2">
            <a:extLst>
              <a:ext uri="{FF2B5EF4-FFF2-40B4-BE49-F238E27FC236}">
                <a16:creationId xmlns:a16="http://schemas.microsoft.com/office/drawing/2014/main" id="{283A6871-349A-9C62-8EB3-2084758BA0FC}"/>
              </a:ext>
            </a:extLst>
          </p:cNvPr>
          <p:cNvSpPr txBox="1"/>
          <p:nvPr/>
        </p:nvSpPr>
        <p:spPr>
          <a:xfrm>
            <a:off x="4260652" y="7938135"/>
            <a:ext cx="13626347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Storage advancements (</a:t>
            </a:r>
            <a:r>
              <a:rPr lang="en-US" sz="2400" kern="0" spc="450" dirty="0" err="1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dedup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, compression, tiered storage)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31;p2">
            <a:extLst>
              <a:ext uri="{FF2B5EF4-FFF2-40B4-BE49-F238E27FC236}">
                <a16:creationId xmlns:a16="http://schemas.microsoft.com/office/drawing/2014/main" id="{6BD09533-3BC8-E6FC-EF45-01D537B02439}"/>
              </a:ext>
            </a:extLst>
          </p:cNvPr>
          <p:cNvSpPr txBox="1"/>
          <p:nvPr/>
        </p:nvSpPr>
        <p:spPr>
          <a:xfrm>
            <a:off x="4260652" y="8651490"/>
            <a:ext cx="13626347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...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FA2D1-3B20-D9DC-90E7-A92705CE9136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1819F3E7-31D2-0D8A-4EC0-965EF5601039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7" name="AutoShape 11">
                <a:extLst>
                  <a:ext uri="{FF2B5EF4-FFF2-40B4-BE49-F238E27FC236}">
                    <a16:creationId xmlns:a16="http://schemas.microsoft.com/office/drawing/2014/main" id="{2B0D2263-AA7A-E3F4-1C53-5961CE2AC70D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4F5DD6C-FB0A-975A-775F-8DF60BBD884F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18CABFB-74AC-599A-9424-8F9F970DBB9A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5665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3" grpId="0"/>
      <p:bldP spid="5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231704" y="2234769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What are we doing at The 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SODA Foundation?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31;p2">
            <a:extLst>
              <a:ext uri="{FF2B5EF4-FFF2-40B4-BE49-F238E27FC236}">
                <a16:creationId xmlns:a16="http://schemas.microsoft.com/office/drawing/2014/main" id="{9E0E59D0-D70D-B6DB-A786-8044F81B2C7B}"/>
              </a:ext>
            </a:extLst>
          </p:cNvPr>
          <p:cNvSpPr txBox="1"/>
          <p:nvPr/>
        </p:nvSpPr>
        <p:spPr>
          <a:xfrm>
            <a:off x="5003604" y="4546385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Research, Industry Analysis and </a:t>
            </a:r>
            <a:r>
              <a:rPr lang="en-US" sz="27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Crystal</a:t>
            </a:r>
            <a:endParaRPr sz="27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B0D222-AA70-56B9-9E0A-F84517F73B0E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917851A8-079B-54F9-F5C7-EA2A8C1280F7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6" name="AutoShape 11">
                <a:extLst>
                  <a:ext uri="{FF2B5EF4-FFF2-40B4-BE49-F238E27FC236}">
                    <a16:creationId xmlns:a16="http://schemas.microsoft.com/office/drawing/2014/main" id="{98CDAB11-E5F7-E7A8-5D0A-29F585F2B787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F9DC7BF3-C780-4326-B6A2-0EC492C26395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68441DD2-423D-B930-CEE6-3AF1FE62F48A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8764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1BE8-707C-057B-4B40-B5A1A8B32C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4818" y="1744091"/>
            <a:ext cx="15498365" cy="153590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700" spc="225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ABSTRACT DATA SILO COMPLEXITY</a:t>
            </a:r>
            <a:br>
              <a:rPr lang="en-US" sz="2700" spc="225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 spc="225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SIMPLIFY DATA </a:t>
            </a:r>
            <a:r>
              <a:rPr lang="en-US" sz="2700" b="1" spc="225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3F25-5B4A-FE46-D313-1A29F912D82B}"/>
              </a:ext>
            </a:extLst>
          </p:cNvPr>
          <p:cNvSpPr txBox="1"/>
          <p:nvPr/>
        </p:nvSpPr>
        <p:spPr>
          <a:xfrm>
            <a:off x="7429499" y="6054629"/>
            <a:ext cx="3429000" cy="1746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325" hangingPunct="0">
              <a:lnSpc>
                <a:spcPct val="150000"/>
              </a:lnSpc>
              <a:defRPr/>
            </a:pPr>
            <a:r>
              <a:rPr lang="en-US" altLang="zh-CN" sz="2700" b="1" kern="0" spc="38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 Black"/>
              </a:rPr>
              <a:t>CRYSTAL</a:t>
            </a:r>
          </a:p>
          <a:p>
            <a:pPr algn="ctr" defTabSz="1371325" hangingPunct="0">
              <a:lnSpc>
                <a:spcPct val="150000"/>
              </a:lnSpc>
              <a:defRPr/>
            </a:pPr>
            <a:r>
              <a:rPr lang="en-US" sz="2100" b="1" kern="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 Black"/>
              </a:rPr>
              <a:t>Unified View Of Data</a:t>
            </a:r>
          </a:p>
          <a:p>
            <a:pPr algn="ctr" defTabSz="1371325" hangingPunct="0">
              <a:lnSpc>
                <a:spcPct val="150000"/>
              </a:lnSpc>
              <a:defRPr/>
            </a:pPr>
            <a:endParaRPr lang="en-US" sz="2700" b="1" kern="0" spc="450" dirty="0">
              <a:solidFill>
                <a:srgbClr val="797ED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335F6-37FB-EB6F-16DF-DFAE5C4C3989}"/>
              </a:ext>
            </a:extLst>
          </p:cNvPr>
          <p:cNvSpPr txBox="1"/>
          <p:nvPr/>
        </p:nvSpPr>
        <p:spPr>
          <a:xfrm>
            <a:off x="4573970" y="7200901"/>
            <a:ext cx="91400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149" fontAlgn="ctr" hangingPunct="0">
              <a:lnSpc>
                <a:spcPct val="150000"/>
              </a:lnSpc>
              <a:defRPr/>
            </a:pPr>
            <a:r>
              <a:rPr lang="en-US" altLang="zh-CN" kern="0" dirty="0">
                <a:solidFill>
                  <a:prstClr val="whit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Arial Black"/>
              </a:rPr>
              <a:t>Unified metadata for unstructured data across on-premise and cloud storage</a:t>
            </a:r>
          </a:p>
        </p:txBody>
      </p:sp>
      <p:pic>
        <p:nvPicPr>
          <p:cNvPr id="4" name="Graphic 3" descr="Cube outline">
            <a:extLst>
              <a:ext uri="{FF2B5EF4-FFF2-40B4-BE49-F238E27FC236}">
                <a16:creationId xmlns:a16="http://schemas.microsoft.com/office/drawing/2014/main" id="{724835C2-0CA9-AA4F-F371-F6B15EA90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9649" y="5143500"/>
            <a:ext cx="1028700" cy="10287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BC348A1-D8BE-EF58-1925-E5E0FCE40C55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E2339E1C-08C1-B3FA-64DD-55B6FB7B652E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0" name="AutoShape 11">
                <a:extLst>
                  <a:ext uri="{FF2B5EF4-FFF2-40B4-BE49-F238E27FC236}">
                    <a16:creationId xmlns:a16="http://schemas.microsoft.com/office/drawing/2014/main" id="{65B8FC86-E9A5-773F-49A7-11B7A608EE0C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BE29CD6-FDF4-F48C-DCAD-E7F9763C7F41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3029" t="-29380" r="-43447" b="-66024"/>
              </a:stretch>
            </a:blip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DDD2B948-E150-D5A6-612C-0A3B9453B06A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40258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43A6B-4BD0-58DB-2702-CF8C36ED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85" y="1285875"/>
            <a:ext cx="15730607" cy="77152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351338-CB5B-925D-E542-454F275E3AAD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43EF55BA-ADD5-4682-3C93-25FD13BAA380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7" name="AutoShape 11">
                <a:extLst>
                  <a:ext uri="{FF2B5EF4-FFF2-40B4-BE49-F238E27FC236}">
                    <a16:creationId xmlns:a16="http://schemas.microsoft.com/office/drawing/2014/main" id="{8357C883-CAF5-D868-BF49-2BC677841446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BBA47236-FC1B-3B51-5D82-6B50B366F58C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6D68BE79-4599-6A45-4B01-659A0E7FFC6A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09605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D7662-83EA-987E-BFEB-23B18765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28" y="1808371"/>
            <a:ext cx="13047345" cy="75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145979" y="3949269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Where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are we now?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2965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D8B8A-7BC6-2F6B-7E65-46BAC1CE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5" y="3076831"/>
            <a:ext cx="2743200" cy="413333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1ED455-C1DA-EA97-D3DC-2296021182D6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6292290" y="3682924"/>
            <a:ext cx="2745887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B1B10-F7CD-28E2-542B-C3452973C74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>
            <a:off x="6292291" y="3682924"/>
            <a:ext cx="2684435" cy="1152191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3969F-D48C-6BA0-9461-9C0B6554C82F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6292290" y="2452434"/>
            <a:ext cx="2645621" cy="123049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miter lim="800000"/>
          </a:ln>
          <a:effectLst/>
        </p:spPr>
      </p:cxnSp>
      <p:pic>
        <p:nvPicPr>
          <p:cNvPr id="6" name="Google Shape;420;p41">
            <a:extLst>
              <a:ext uri="{FF2B5EF4-FFF2-40B4-BE49-F238E27FC236}">
                <a16:creationId xmlns:a16="http://schemas.microsoft.com/office/drawing/2014/main" id="{F065E967-9065-EC0F-C2E8-EEC9710A99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934" y="3298729"/>
            <a:ext cx="969356" cy="76839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Google Shape;421;p41">
            <a:extLst>
              <a:ext uri="{FF2B5EF4-FFF2-40B4-BE49-F238E27FC236}">
                <a16:creationId xmlns:a16="http://schemas.microsoft.com/office/drawing/2014/main" id="{328C1482-81A3-354B-D7AD-94E3F9CA3EA7}"/>
              </a:ext>
            </a:extLst>
          </p:cNvPr>
          <p:cNvSpPr/>
          <p:nvPr/>
        </p:nvSpPr>
        <p:spPr>
          <a:xfrm>
            <a:off x="8932026" y="2198816"/>
            <a:ext cx="1897133" cy="507236"/>
          </a:xfrm>
          <a:prstGeom prst="cloud">
            <a:avLst/>
          </a:prstGeom>
          <a:solidFill>
            <a:srgbClr val="B7B7B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1350" kern="0">
                <a:solidFill>
                  <a:srgbClr val="FFFFFF"/>
                </a:solidFill>
                <a:latin typeface="Arial Black"/>
                <a:sym typeface="Arial Black"/>
              </a:rPr>
              <a:t>Cloud 1</a:t>
            </a:r>
            <a:endParaRPr sz="1350" kern="0">
              <a:solidFill>
                <a:srgbClr val="FFFFFF"/>
              </a:solidFill>
              <a:latin typeface="Arial Black"/>
              <a:sym typeface="Arial Black"/>
            </a:endParaRPr>
          </a:p>
        </p:txBody>
      </p:sp>
      <p:sp>
        <p:nvSpPr>
          <p:cNvPr id="8" name="Google Shape;422;p41">
            <a:extLst>
              <a:ext uri="{FF2B5EF4-FFF2-40B4-BE49-F238E27FC236}">
                <a16:creationId xmlns:a16="http://schemas.microsoft.com/office/drawing/2014/main" id="{7139E59A-2EAC-21C8-7D6A-F04123E56EC4}"/>
              </a:ext>
            </a:extLst>
          </p:cNvPr>
          <p:cNvSpPr/>
          <p:nvPr/>
        </p:nvSpPr>
        <p:spPr>
          <a:xfrm>
            <a:off x="9032270" y="3376605"/>
            <a:ext cx="1904219" cy="612637"/>
          </a:xfrm>
          <a:prstGeom prst="cloud">
            <a:avLst/>
          </a:prstGeom>
          <a:solidFill>
            <a:srgbClr val="B7B7B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1350" kern="0" dirty="0">
                <a:solidFill>
                  <a:srgbClr val="FFFFFF"/>
                </a:solidFill>
                <a:latin typeface="Arial Black"/>
                <a:sym typeface="Arial Black"/>
              </a:rPr>
              <a:t>Cloud 2</a:t>
            </a:r>
            <a:endParaRPr sz="1350" kern="0" dirty="0">
              <a:solidFill>
                <a:srgbClr val="FFFFFF"/>
              </a:solidFill>
              <a:latin typeface="Arial Black"/>
              <a:sym typeface="Arial Black"/>
            </a:endParaRPr>
          </a:p>
        </p:txBody>
      </p:sp>
      <p:sp>
        <p:nvSpPr>
          <p:cNvPr id="9" name="Google Shape;423;p41">
            <a:extLst>
              <a:ext uri="{FF2B5EF4-FFF2-40B4-BE49-F238E27FC236}">
                <a16:creationId xmlns:a16="http://schemas.microsoft.com/office/drawing/2014/main" id="{30B4A9D8-71B7-DF1F-33F3-270F0B6C7A46}"/>
              </a:ext>
            </a:extLst>
          </p:cNvPr>
          <p:cNvSpPr/>
          <p:nvPr/>
        </p:nvSpPr>
        <p:spPr>
          <a:xfrm>
            <a:off x="8970293" y="4528796"/>
            <a:ext cx="2073525" cy="612636"/>
          </a:xfrm>
          <a:prstGeom prst="cloud">
            <a:avLst/>
          </a:prstGeom>
          <a:solidFill>
            <a:srgbClr val="B7B7B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1500" kern="0">
                <a:solidFill>
                  <a:srgbClr val="FFFFFF"/>
                </a:solidFill>
                <a:latin typeface="Arial Black"/>
                <a:sym typeface="Arial Black"/>
              </a:rPr>
              <a:t>Cloud n</a:t>
            </a:r>
            <a:endParaRPr sz="1500" kern="0">
              <a:solidFill>
                <a:srgbClr val="FFFFFF"/>
              </a:solidFill>
              <a:latin typeface="Arial Black"/>
              <a:sym typeface="Arial Black"/>
            </a:endParaRPr>
          </a:p>
        </p:txBody>
      </p:sp>
      <p:cxnSp>
        <p:nvCxnSpPr>
          <p:cNvPr id="10" name="Google Shape;424;p41">
            <a:extLst>
              <a:ext uri="{FF2B5EF4-FFF2-40B4-BE49-F238E27FC236}">
                <a16:creationId xmlns:a16="http://schemas.microsoft.com/office/drawing/2014/main" id="{335710EC-153E-EDE4-BBC0-1EDA43842BE6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6292290" y="2452434"/>
            <a:ext cx="2645621" cy="1230490"/>
          </a:xfrm>
          <a:prstGeom prst="straightConnector1">
            <a:avLst/>
          </a:prstGeom>
          <a:noFill/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cxnSp>
      <p:cxnSp>
        <p:nvCxnSpPr>
          <p:cNvPr id="11" name="Google Shape;425;p41">
            <a:extLst>
              <a:ext uri="{FF2B5EF4-FFF2-40B4-BE49-F238E27FC236}">
                <a16:creationId xmlns:a16="http://schemas.microsoft.com/office/drawing/2014/main" id="{891CFFF4-6931-FC70-96FB-82F4F411FEB1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6292290" y="3682924"/>
            <a:ext cx="2745887" cy="0"/>
          </a:xfrm>
          <a:prstGeom prst="straightConnector1">
            <a:avLst/>
          </a:prstGeom>
          <a:noFill/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cxnSp>
      <p:cxnSp>
        <p:nvCxnSpPr>
          <p:cNvPr id="12" name="Google Shape;426;p41">
            <a:extLst>
              <a:ext uri="{FF2B5EF4-FFF2-40B4-BE49-F238E27FC236}">
                <a16:creationId xmlns:a16="http://schemas.microsoft.com/office/drawing/2014/main" id="{786770B2-CF6B-A252-F882-31361A8EEC4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>
            <a:off x="6292291" y="3682924"/>
            <a:ext cx="2684435" cy="1152191"/>
          </a:xfrm>
          <a:prstGeom prst="straightConnector1">
            <a:avLst/>
          </a:prstGeom>
          <a:noFill/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cxnSp>
      <p:sp>
        <p:nvSpPr>
          <p:cNvPr id="13" name="Google Shape;427;p41">
            <a:extLst>
              <a:ext uri="{FF2B5EF4-FFF2-40B4-BE49-F238E27FC236}">
                <a16:creationId xmlns:a16="http://schemas.microsoft.com/office/drawing/2014/main" id="{31C891F5-256E-FFC1-FAC5-CEA64CA8C956}"/>
              </a:ext>
            </a:extLst>
          </p:cNvPr>
          <p:cNvSpPr/>
          <p:nvPr/>
        </p:nvSpPr>
        <p:spPr>
          <a:xfrm>
            <a:off x="5333687" y="4574282"/>
            <a:ext cx="2101286" cy="364694"/>
          </a:xfrm>
          <a:prstGeom prst="snip1Rect">
            <a:avLst>
              <a:gd name="adj" fmla="val 16667"/>
            </a:avLst>
          </a:prstGeom>
          <a:solidFill>
            <a:srgbClr val="EEEE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1350" kern="0">
                <a:solidFill>
                  <a:sysClr val="windowText" lastClr="000000"/>
                </a:solidFill>
                <a:latin typeface="Arial Black"/>
                <a:sym typeface="Arial Black"/>
              </a:rPr>
              <a:t>Different APIs</a:t>
            </a:r>
            <a:endParaRPr sz="1350" kern="0">
              <a:solidFill>
                <a:sysClr val="windowText" lastClr="000000"/>
              </a:solidFill>
              <a:latin typeface="Arial Black"/>
              <a:sym typeface="Arial Black"/>
            </a:endParaRPr>
          </a:p>
        </p:txBody>
      </p:sp>
      <p:sp>
        <p:nvSpPr>
          <p:cNvPr id="14" name="Google Shape;435;p41">
            <a:extLst>
              <a:ext uri="{FF2B5EF4-FFF2-40B4-BE49-F238E27FC236}">
                <a16:creationId xmlns:a16="http://schemas.microsoft.com/office/drawing/2014/main" id="{A6BE812E-C78E-ED6C-EC4A-E0DBCA3BFC41}"/>
              </a:ext>
            </a:extLst>
          </p:cNvPr>
          <p:cNvSpPr/>
          <p:nvPr/>
        </p:nvSpPr>
        <p:spPr>
          <a:xfrm>
            <a:off x="5137006" y="4570008"/>
            <a:ext cx="2310569" cy="473983"/>
          </a:xfrm>
          <a:prstGeom prst="snip1Rect">
            <a:avLst>
              <a:gd name="adj" fmla="val 16667"/>
            </a:avLst>
          </a:prstGeom>
          <a:solidFill>
            <a:srgbClr val="1D9EFF">
              <a:lumMod val="20000"/>
              <a:lumOff val="8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1350" kern="0" dirty="0">
                <a:solidFill>
                  <a:sysClr val="windowText" lastClr="000000"/>
                </a:solidFill>
                <a:latin typeface="Arial Black"/>
                <a:sym typeface="Arial Black"/>
              </a:rPr>
              <a:t>Unified APIs</a:t>
            </a:r>
            <a:endParaRPr sz="1350" kern="0" dirty="0">
              <a:solidFill>
                <a:sysClr val="windowText" lastClr="000000"/>
              </a:solidFill>
              <a:latin typeface="Arial Black"/>
              <a:sym typeface="Arial Black"/>
            </a:endParaRPr>
          </a:p>
        </p:txBody>
      </p:sp>
      <p:sp>
        <p:nvSpPr>
          <p:cNvPr id="15" name="Google Shape;436;p41">
            <a:extLst>
              <a:ext uri="{FF2B5EF4-FFF2-40B4-BE49-F238E27FC236}">
                <a16:creationId xmlns:a16="http://schemas.microsoft.com/office/drawing/2014/main" id="{FC8B7A4F-D028-430E-D322-D97C377BA70F}"/>
              </a:ext>
            </a:extLst>
          </p:cNvPr>
          <p:cNvSpPr/>
          <p:nvPr/>
        </p:nvSpPr>
        <p:spPr>
          <a:xfrm>
            <a:off x="6725927" y="3067678"/>
            <a:ext cx="1493171" cy="1120397"/>
          </a:xfrm>
          <a:prstGeom prst="rect">
            <a:avLst/>
          </a:prstGeom>
          <a:solidFill>
            <a:srgbClr val="0B539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en" sz="825" kern="0" dirty="0">
                <a:solidFill>
                  <a:srgbClr val="FFFFFF"/>
                </a:solidFill>
                <a:latin typeface="Arial Black"/>
                <a:sym typeface="Arial Black"/>
              </a:rPr>
              <a:t>SODA</a:t>
            </a:r>
            <a:endParaRPr sz="825" kern="0" dirty="0">
              <a:solidFill>
                <a:srgbClr val="FFFFFF"/>
              </a:solidFill>
              <a:latin typeface="Arial Black"/>
              <a:sym typeface="Arial Black"/>
            </a:endParaRPr>
          </a:p>
          <a:p>
            <a:pPr algn="ctr" defTabSz="685800">
              <a:defRPr/>
            </a:pPr>
            <a:r>
              <a:rPr lang="en" sz="825" kern="0" dirty="0">
                <a:solidFill>
                  <a:srgbClr val="FFFFFF"/>
                </a:solidFill>
                <a:latin typeface="Arial Black"/>
                <a:sym typeface="Arial Black"/>
              </a:rPr>
              <a:t>Multi Cloud (Object, File, Block)</a:t>
            </a:r>
            <a:endParaRPr sz="825" kern="0" dirty="0">
              <a:solidFill>
                <a:srgbClr val="FFFFFF"/>
              </a:solidFill>
              <a:latin typeface="Arial Black"/>
              <a:sym typeface="Arial Black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D6631B-08E9-7B84-6D33-966BE515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850" y="1125348"/>
            <a:ext cx="5825740" cy="525615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0" name="Google Shape;914;gebd3e245f9_1_34">
            <a:extLst>
              <a:ext uri="{FF2B5EF4-FFF2-40B4-BE49-F238E27FC236}">
                <a16:creationId xmlns:a16="http://schemas.microsoft.com/office/drawing/2014/main" id="{E7B47F13-D6EE-5425-59A6-24094547A0A1}"/>
              </a:ext>
            </a:extLst>
          </p:cNvPr>
          <p:cNvSpPr txBox="1"/>
          <p:nvPr/>
        </p:nvSpPr>
        <p:spPr>
          <a:xfrm>
            <a:off x="4670151" y="6878494"/>
            <a:ext cx="5218771" cy="175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438150" indent="-342900" defTabSz="685800"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Unified multicloud API</a:t>
            </a:r>
          </a:p>
          <a:p>
            <a:pPr marL="438150" indent="-342900" defTabSz="685800"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en-IN" sz="2100" kern="0" dirty="0">
                <a:solidFill>
                  <a:srgbClr val="FFFFFF"/>
                </a:solidFill>
                <a:latin typeface="Nunito" pitchFamily="2" charset="0"/>
                <a:cs typeface="Arial"/>
                <a:sym typeface="Helvetica"/>
              </a:rPr>
              <a:t>S3 compatible</a:t>
            </a:r>
          </a:p>
          <a:p>
            <a:pPr marL="438150" indent="-342900" defTabSz="685800"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Helvetica"/>
              </a:rPr>
              <a:t>Support all major cloud vendors</a:t>
            </a:r>
          </a:p>
          <a:p>
            <a:pPr marL="438150" indent="-342900" defTabSz="685800"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Helvetica"/>
              </a:rPr>
              <a:t>Data migration</a:t>
            </a:r>
          </a:p>
          <a:p>
            <a:pPr marL="438150" indent="-342900" defTabSz="685800"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Helvetica"/>
              </a:rPr>
              <a:t>Data Lifecycle management</a:t>
            </a:r>
          </a:p>
        </p:txBody>
      </p:sp>
      <p:sp>
        <p:nvSpPr>
          <p:cNvPr id="21" name="Google Shape;914;gebd3e245f9_1_34">
            <a:extLst>
              <a:ext uri="{FF2B5EF4-FFF2-40B4-BE49-F238E27FC236}">
                <a16:creationId xmlns:a16="http://schemas.microsoft.com/office/drawing/2014/main" id="{34FD5206-C887-B83B-AD48-F6F05E876C91}"/>
              </a:ext>
            </a:extLst>
          </p:cNvPr>
          <p:cNvSpPr txBox="1"/>
          <p:nvPr/>
        </p:nvSpPr>
        <p:spPr>
          <a:xfrm>
            <a:off x="11436416" y="6878494"/>
            <a:ext cx="6042819" cy="175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342900" indent="-247650" defTabSz="685800">
              <a:buClr>
                <a:srgbClr val="FFFFFF"/>
              </a:buClr>
              <a:buSzPts val="1600"/>
              <a:buFont typeface="Arial"/>
              <a:buChar char="●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Hybrid data management for object storage (</a:t>
            </a:r>
            <a:r>
              <a:rPr lang="en-IN" sz="21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on-prem</a:t>
            </a: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-cloud)</a:t>
            </a:r>
          </a:p>
          <a:p>
            <a:pPr marL="342900" indent="-247650" defTabSz="685800">
              <a:buClr>
                <a:srgbClr val="FFFFFF"/>
              </a:buClr>
              <a:buSzPts val="1600"/>
              <a:buFont typeface="Arial"/>
              <a:buChar char="●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File/Block/Object</a:t>
            </a:r>
          </a:p>
          <a:p>
            <a:pPr marL="342900" indent="-247650" defTabSz="685800">
              <a:buClr>
                <a:srgbClr val="FFFFFF"/>
              </a:buClr>
              <a:buSzPts val="1600"/>
              <a:buFont typeface="Arial"/>
              <a:buChar char="●"/>
              <a:defRPr/>
            </a:pPr>
            <a:r>
              <a:rPr lang="en-US" sz="21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User Level Tiering Plan – Storage Service plan</a:t>
            </a:r>
            <a:endParaRPr lang="ml-IN" sz="2100" kern="0" dirty="0">
              <a:solidFill>
                <a:srgbClr val="FFFFFF"/>
              </a:solidFill>
              <a:latin typeface="Nunito" pitchFamily="2" charset="0"/>
              <a:sym typeface="Arial"/>
            </a:endParaRPr>
          </a:p>
          <a:p>
            <a:pPr marL="342900" indent="-247650" defTabSz="685800">
              <a:buClr>
                <a:srgbClr val="FFFFFF"/>
              </a:buClr>
              <a:buSzPts val="1600"/>
              <a:buFont typeface="Arial"/>
              <a:buChar char="●"/>
              <a:defRPr/>
            </a:pPr>
            <a:r>
              <a:rPr lang="ml-IN" sz="2100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Smart Archiva</a:t>
            </a:r>
            <a:r>
              <a:rPr lang="en-IN" sz="21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l</a:t>
            </a:r>
            <a:endParaRPr lang="ml-IN" sz="2100" kern="0" dirty="0">
              <a:solidFill>
                <a:srgbClr val="FFFFFF"/>
              </a:solidFill>
              <a:latin typeface="Nunito" pitchFamily="2" charset="0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09ED4-98CD-6434-B024-4BB7D7F44226}"/>
              </a:ext>
            </a:extLst>
          </p:cNvPr>
          <p:cNvSpPr txBox="1"/>
          <p:nvPr/>
        </p:nvSpPr>
        <p:spPr>
          <a:xfrm>
            <a:off x="4573394" y="9161653"/>
            <a:ext cx="91412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IN" sz="21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https://github.com/sodafoundation/strato</a:t>
            </a:r>
          </a:p>
        </p:txBody>
      </p:sp>
    </p:spTree>
    <p:extLst>
      <p:ext uri="{BB962C8B-B14F-4D97-AF65-F5344CB8AC3E}">
        <p14:creationId xmlns:p14="http://schemas.microsoft.com/office/powerpoint/2010/main" val="2646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16">
            <a:extLst>
              <a:ext uri="{FF2B5EF4-FFF2-40B4-BE49-F238E27FC236}">
                <a16:creationId xmlns:a16="http://schemas.microsoft.com/office/drawing/2014/main" id="{CD57ECA3-DC91-6AFA-965C-FBCB94FAF06D}"/>
              </a:ext>
            </a:extLst>
          </p:cNvPr>
          <p:cNvSpPr txBox="1">
            <a:spLocks/>
          </p:cNvSpPr>
          <p:nvPr/>
        </p:nvSpPr>
        <p:spPr>
          <a:xfrm>
            <a:off x="534506" y="4318313"/>
            <a:ext cx="5606362" cy="6988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56" tIns="137156" rIns="137156" bIns="137156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685800">
              <a:spcBef>
                <a:spcPts val="0"/>
              </a:spcBef>
              <a:buClr>
                <a:srgbClr val="FFFFFF"/>
              </a:buClr>
              <a:buSzPts val="2400"/>
            </a:pPr>
            <a:r>
              <a:rPr lang="en-US" sz="2400" b="1" spc="450" dirty="0">
                <a:solidFill>
                  <a:srgbClr val="A5A5A5">
                    <a:lumMod val="9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IMMERSED</a:t>
            </a:r>
            <a:r>
              <a:rPr lang="en-US" sz="2400" b="1" spc="4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spc="4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-US" sz="2400" spc="45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-US" sz="2400" spc="4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</a:p>
        </p:txBody>
      </p:sp>
      <p:pic>
        <p:nvPicPr>
          <p:cNvPr id="3" name="Google Shape;124;p16">
            <a:extLst>
              <a:ext uri="{FF2B5EF4-FFF2-40B4-BE49-F238E27FC236}">
                <a16:creationId xmlns:a16="http://schemas.microsoft.com/office/drawing/2014/main" id="{1F08FF49-C45B-7658-E5FB-EED7F8764E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052" y="2023501"/>
            <a:ext cx="11229853" cy="5987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24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231704" y="2234769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Crystal 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getting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cut!</a:t>
            </a:r>
            <a:endParaRPr sz="2400" kern="0" spc="450" dirty="0">
              <a:solidFill>
                <a:prstClr val="white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31;p2">
            <a:extLst>
              <a:ext uri="{FF2B5EF4-FFF2-40B4-BE49-F238E27FC236}">
                <a16:creationId xmlns:a16="http://schemas.microsoft.com/office/drawing/2014/main" id="{9E0E59D0-D70D-B6DB-A786-8044F81B2C7B}"/>
              </a:ext>
            </a:extLst>
          </p:cNvPr>
          <p:cNvSpPr txBox="1"/>
          <p:nvPr/>
        </p:nvSpPr>
        <p:spPr>
          <a:xfrm>
            <a:off x="5003602" y="5575085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https://github.com/sodafoundation/crystal </a:t>
            </a:r>
          </a:p>
        </p:txBody>
      </p:sp>
      <p:sp>
        <p:nvSpPr>
          <p:cNvPr id="3" name="Google Shape;131;p2">
            <a:extLst>
              <a:ext uri="{FF2B5EF4-FFF2-40B4-BE49-F238E27FC236}">
                <a16:creationId xmlns:a16="http://schemas.microsoft.com/office/drawing/2014/main" id="{C49DFB02-696E-ECF7-A83E-D507A1853A4C}"/>
              </a:ext>
            </a:extLst>
          </p:cNvPr>
          <p:cNvSpPr txBox="1"/>
          <p:nvPr/>
        </p:nvSpPr>
        <p:spPr>
          <a:xfrm>
            <a:off x="5003602" y="4114799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Crystal Project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just started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 deriving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s3 metadata management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 from SODA Strato</a:t>
            </a:r>
            <a:endParaRPr sz="2700" kern="0" spc="450" dirty="0">
              <a:solidFill>
                <a:srgbClr val="FFC000"/>
              </a:solidFill>
              <a:latin typeface="Nunito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0931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803079" y="4034995"/>
            <a:ext cx="3247904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Plan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Next…</a:t>
            </a:r>
            <a:endParaRPr sz="2400" kern="0" spc="450" dirty="0">
              <a:solidFill>
                <a:srgbClr val="FFC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33A4AD10-3DA6-9995-7A3A-BD78856C317B}"/>
              </a:ext>
            </a:extLst>
          </p:cNvPr>
          <p:cNvSpPr txBox="1"/>
          <p:nvPr/>
        </p:nvSpPr>
        <p:spPr>
          <a:xfrm>
            <a:off x="5037892" y="4632110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Architecture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, Design</a:t>
            </a:r>
          </a:p>
        </p:txBody>
      </p:sp>
      <p:sp>
        <p:nvSpPr>
          <p:cNvPr id="3" name="Google Shape;131;p2">
            <a:extLst>
              <a:ext uri="{FF2B5EF4-FFF2-40B4-BE49-F238E27FC236}">
                <a16:creationId xmlns:a16="http://schemas.microsoft.com/office/drawing/2014/main" id="{1B630534-030A-D226-EDF3-AF1277DC0055}"/>
              </a:ext>
            </a:extLst>
          </p:cNvPr>
          <p:cNvSpPr txBox="1"/>
          <p:nvPr/>
        </p:nvSpPr>
        <p:spPr>
          <a:xfrm>
            <a:off x="5037892" y="3171824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Technology and Project Analysis, Gap,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Requirements</a:t>
            </a:r>
            <a:endParaRPr sz="2700" kern="0" spc="450" dirty="0">
              <a:solidFill>
                <a:srgbClr val="FFC000"/>
              </a:solidFill>
              <a:latin typeface="Nunito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1;p2">
            <a:extLst>
              <a:ext uri="{FF2B5EF4-FFF2-40B4-BE49-F238E27FC236}">
                <a16:creationId xmlns:a16="http://schemas.microsoft.com/office/drawing/2014/main" id="{DBD82843-F0AF-41A6-C3EF-505B41554F40}"/>
              </a:ext>
            </a:extLst>
          </p:cNvPr>
          <p:cNvSpPr txBox="1"/>
          <p:nvPr/>
        </p:nvSpPr>
        <p:spPr>
          <a:xfrm>
            <a:off x="5037891" y="6092396"/>
            <a:ext cx="1163180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150000"/>
              </a:lnSpc>
              <a:buClr>
                <a:srgbClr val="FFFFFF"/>
              </a:buClr>
              <a:buSzPts val="2400"/>
            </a:pP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Crystal </a:t>
            </a:r>
            <a:r>
              <a:rPr lang="en-US" sz="2700" kern="0" spc="450" dirty="0">
                <a:solidFill>
                  <a:srgbClr val="FFC00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first cut </a:t>
            </a:r>
            <a:r>
              <a:rPr lang="en-US" sz="2700" kern="0" spc="450" dirty="0">
                <a:solidFill>
                  <a:prstClr val="white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Q2 2024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45ED73-305C-42D6-52C3-802E90CEFC0A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CD703FBD-A0C0-9C51-72CC-D665563B6D9A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9" name="AutoShape 11">
                <a:extLst>
                  <a:ext uri="{FF2B5EF4-FFF2-40B4-BE49-F238E27FC236}">
                    <a16:creationId xmlns:a16="http://schemas.microsoft.com/office/drawing/2014/main" id="{08802A6E-F045-D1F1-4C5F-5BC05CECAF31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0704EF40-ED5B-318F-8784-656EC9523EEE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029" t="-29380" r="-43447" b="-66024"/>
              </a:stretch>
            </a:blip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81DAB24C-1A67-B4F5-A77F-38DEC46CB1B8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2860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41D2EC-976E-88DC-D4B8-3D8621D407B4}"/>
              </a:ext>
            </a:extLst>
          </p:cNvPr>
          <p:cNvGrpSpPr/>
          <p:nvPr/>
        </p:nvGrpSpPr>
        <p:grpSpPr>
          <a:xfrm>
            <a:off x="1727069" y="7449976"/>
            <a:ext cx="4884595" cy="2021159"/>
            <a:chOff x="11217646" y="3036848"/>
            <a:chExt cx="5339762" cy="23343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FB6F4EF-344A-B4BE-71AD-933B3B3CFDD1}"/>
                </a:ext>
              </a:extLst>
            </p:cNvPr>
            <p:cNvSpPr/>
            <p:nvPr/>
          </p:nvSpPr>
          <p:spPr>
            <a:xfrm>
              <a:off x="12185649" y="3568390"/>
              <a:ext cx="3403756" cy="127123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D4B9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IN" sz="1050" kern="0">
                <a:solidFill>
                  <a:srgbClr val="797ED6"/>
                </a:solidFill>
                <a:latin typeface="Arial"/>
                <a:sym typeface="Arial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ABD5B59-563F-D3B3-C4C1-1BD17CE11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7646" y="3036848"/>
              <a:ext cx="5339762" cy="23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F67FAE-F87B-360F-E327-C19BED884FEC}"/>
              </a:ext>
            </a:extLst>
          </p:cNvPr>
          <p:cNvSpPr txBox="1"/>
          <p:nvPr/>
        </p:nvSpPr>
        <p:spPr>
          <a:xfrm>
            <a:off x="6177800" y="7910208"/>
            <a:ext cx="94815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IN" sz="5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http://bit.ly/soda-starter</a:t>
            </a:r>
          </a:p>
          <a:p>
            <a:pPr algn="ctr" defTabSz="685800">
              <a:buClr>
                <a:srgbClr val="000000"/>
              </a:buClr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https://www.sodafoundation.io/slack/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DBCB8-97CC-8CCE-E075-57B69E1295E3}"/>
              </a:ext>
            </a:extLst>
          </p:cNvPr>
          <p:cNvSpPr txBox="1"/>
          <p:nvPr/>
        </p:nvSpPr>
        <p:spPr>
          <a:xfrm>
            <a:off x="1024601" y="1945168"/>
            <a:ext cx="561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IN" sz="3600" kern="0" dirty="0">
                <a:solidFill>
                  <a:srgbClr val="FFC000"/>
                </a:solidFill>
                <a:latin typeface="Nunito" pitchFamily="2" charset="0"/>
                <a:cs typeface="Arial"/>
                <a:sym typeface="Arial"/>
              </a:rPr>
              <a:t>Together</a:t>
            </a:r>
            <a:r>
              <a:rPr lang="en-IN" sz="3600" kern="0" dirty="0">
                <a:solidFill>
                  <a:prstClr val="white"/>
                </a:solidFill>
                <a:latin typeface="Nunito" pitchFamily="2" charset="0"/>
                <a:cs typeface="Arial"/>
                <a:sym typeface="Arial"/>
              </a:rPr>
              <a:t> we can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EF93C-A23A-A5C0-3D33-A4081D87D5C3}"/>
              </a:ext>
            </a:extLst>
          </p:cNvPr>
          <p:cNvSpPr txBox="1"/>
          <p:nvPr/>
        </p:nvSpPr>
        <p:spPr>
          <a:xfrm>
            <a:off x="4814072" y="4141183"/>
            <a:ext cx="913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IN" sz="3600" kern="0" dirty="0">
                <a:solidFill>
                  <a:srgbClr val="FFC000"/>
                </a:solidFill>
                <a:latin typeface="Nunito" pitchFamily="2" charset="0"/>
                <a:cs typeface="Arial"/>
                <a:sym typeface="Arial"/>
              </a:rPr>
              <a:t>discover </a:t>
            </a:r>
            <a:r>
              <a:rPr lang="en-IN" sz="3600" kern="0" dirty="0">
                <a:solidFill>
                  <a:prstClr val="white"/>
                </a:solidFill>
                <a:latin typeface="Nunito" pitchFamily="2" charset="0"/>
                <a:cs typeface="Arial"/>
                <a:sym typeface="Arial"/>
              </a:rPr>
              <a:t>unstructured data!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8FA021-E139-25D2-C86D-61A7A4051691}"/>
              </a:ext>
            </a:extLst>
          </p:cNvPr>
          <p:cNvSpPr txBox="1"/>
          <p:nvPr/>
        </p:nvSpPr>
        <p:spPr>
          <a:xfrm>
            <a:off x="4797743" y="3312132"/>
            <a:ext cx="9138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3600" kern="0" dirty="0">
                <a:solidFill>
                  <a:prstClr val="white"/>
                </a:solidFill>
                <a:latin typeface="Nunito" pitchFamily="2" charset="0"/>
                <a:cs typeface="Arial"/>
                <a:sym typeface="Arial"/>
              </a:rPr>
              <a:t>shape</a:t>
            </a:r>
            <a:r>
              <a:rPr lang="en-IN" sz="3600" kern="0" dirty="0">
                <a:solidFill>
                  <a:srgbClr val="FFC000"/>
                </a:solidFill>
                <a:latin typeface="Nunito" pitchFamily="2" charset="0"/>
                <a:cs typeface="Arial"/>
                <a:sym typeface="Arial"/>
              </a:rPr>
              <a:t> Open Source </a:t>
            </a:r>
            <a:r>
              <a:rPr lang="en-IN" sz="3600" kern="0" dirty="0">
                <a:solidFill>
                  <a:prstClr val="white"/>
                </a:solidFill>
                <a:latin typeface="Nunito" pitchFamily="2" charset="0"/>
                <a:cs typeface="Arial"/>
                <a:sym typeface="Arial"/>
              </a:rPr>
              <a:t>Crystal!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8FED9-6E65-0B3A-330A-431AE4C48109}"/>
              </a:ext>
            </a:extLst>
          </p:cNvPr>
          <p:cNvSpPr txBox="1"/>
          <p:nvPr/>
        </p:nvSpPr>
        <p:spPr>
          <a:xfrm>
            <a:off x="3695700" y="5512955"/>
            <a:ext cx="10896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Give your requirements and inputs here!</a:t>
            </a:r>
          </a:p>
          <a:p>
            <a:pPr algn="ctr"/>
            <a:r>
              <a:rPr lang="en-IN" sz="32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https://github.com/sodafoundation/crystal/issues/9</a:t>
            </a:r>
            <a:r>
              <a:rPr lang="en-IN" sz="32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58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81424" y="3574887"/>
            <a:ext cx="11325153" cy="3137227"/>
          </a:xfrm>
          <a:custGeom>
            <a:avLst/>
            <a:gdLst/>
            <a:ahLst/>
            <a:cxnLst/>
            <a:rect l="l" t="t" r="r" b="b"/>
            <a:pathLst>
              <a:path w="11325153" h="3137227">
                <a:moveTo>
                  <a:pt x="0" y="0"/>
                </a:moveTo>
                <a:lnTo>
                  <a:pt x="11325152" y="0"/>
                </a:lnTo>
                <a:lnTo>
                  <a:pt x="11325152" y="3137226"/>
                </a:lnTo>
                <a:lnTo>
                  <a:pt x="0" y="313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-21657" t="-57027" r="-21657" b="-5702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85714" y="8542026"/>
            <a:ext cx="716573" cy="716274"/>
          </a:xfrm>
          <a:custGeom>
            <a:avLst/>
            <a:gdLst/>
            <a:ahLst/>
            <a:cxnLst/>
            <a:rect l="l" t="t" r="r" b="b"/>
            <a:pathLst>
              <a:path w="716573" h="716274">
                <a:moveTo>
                  <a:pt x="0" y="0"/>
                </a:moveTo>
                <a:lnTo>
                  <a:pt x="716572" y="0"/>
                </a:lnTo>
                <a:lnTo>
                  <a:pt x="716572" y="716274"/>
                </a:lnTo>
                <a:lnTo>
                  <a:pt x="0" y="716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8067" y="1081934"/>
            <a:ext cx="377673" cy="403929"/>
          </a:xfrm>
          <a:custGeom>
            <a:avLst/>
            <a:gdLst/>
            <a:ahLst/>
            <a:cxnLst/>
            <a:rect l="l" t="t" r="r" b="b"/>
            <a:pathLst>
              <a:path w="377673" h="403929">
                <a:moveTo>
                  <a:pt x="0" y="0"/>
                </a:moveTo>
                <a:lnTo>
                  <a:pt x="377673" y="0"/>
                </a:lnTo>
                <a:lnTo>
                  <a:pt x="377673" y="403929"/>
                </a:lnTo>
                <a:lnTo>
                  <a:pt x="0" y="40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35736" y="7266324"/>
            <a:ext cx="2914880" cy="848959"/>
          </a:xfrm>
          <a:custGeom>
            <a:avLst/>
            <a:gdLst/>
            <a:ahLst/>
            <a:cxnLst/>
            <a:rect l="l" t="t" r="r" b="b"/>
            <a:pathLst>
              <a:path w="2914880" h="848959">
                <a:moveTo>
                  <a:pt x="0" y="0"/>
                </a:moveTo>
                <a:lnTo>
                  <a:pt x="2914880" y="0"/>
                </a:lnTo>
                <a:lnTo>
                  <a:pt x="2914880" y="848959"/>
                </a:lnTo>
                <a:lnTo>
                  <a:pt x="0" y="848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4974" y="2228771"/>
            <a:ext cx="2914880" cy="848959"/>
          </a:xfrm>
          <a:custGeom>
            <a:avLst/>
            <a:gdLst/>
            <a:ahLst/>
            <a:cxnLst/>
            <a:rect l="l" t="t" r="r" b="b"/>
            <a:pathLst>
              <a:path w="2914880" h="848959">
                <a:moveTo>
                  <a:pt x="2914881" y="0"/>
                </a:moveTo>
                <a:lnTo>
                  <a:pt x="0" y="0"/>
                </a:lnTo>
                <a:lnTo>
                  <a:pt x="0" y="848959"/>
                </a:lnTo>
                <a:lnTo>
                  <a:pt x="2914881" y="848959"/>
                </a:lnTo>
                <a:lnTo>
                  <a:pt x="29148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22908" y="2387114"/>
            <a:ext cx="2027708" cy="532273"/>
          </a:xfrm>
          <a:custGeom>
            <a:avLst/>
            <a:gdLst/>
            <a:ahLst/>
            <a:cxnLst/>
            <a:rect l="l" t="t" r="r" b="b"/>
            <a:pathLst>
              <a:path w="2027708" h="532273">
                <a:moveTo>
                  <a:pt x="0" y="0"/>
                </a:moveTo>
                <a:lnTo>
                  <a:pt x="2027708" y="0"/>
                </a:lnTo>
                <a:lnTo>
                  <a:pt x="2027708" y="532273"/>
                </a:lnTo>
                <a:lnTo>
                  <a:pt x="0" y="532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744974" y="7424666"/>
            <a:ext cx="2027708" cy="532273"/>
          </a:xfrm>
          <a:custGeom>
            <a:avLst/>
            <a:gdLst/>
            <a:ahLst/>
            <a:cxnLst/>
            <a:rect l="l" t="t" r="r" b="b"/>
            <a:pathLst>
              <a:path w="2027708" h="532273">
                <a:moveTo>
                  <a:pt x="2027708" y="0"/>
                </a:moveTo>
                <a:lnTo>
                  <a:pt x="0" y="0"/>
                </a:lnTo>
                <a:lnTo>
                  <a:pt x="0" y="532274"/>
                </a:lnTo>
                <a:lnTo>
                  <a:pt x="2027708" y="532274"/>
                </a:lnTo>
                <a:lnTo>
                  <a:pt x="20277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72704" y="4400093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6" y="0"/>
                </a:lnTo>
                <a:lnTo>
                  <a:pt x="486596" y="486393"/>
                </a:lnTo>
                <a:lnTo>
                  <a:pt x="0" y="48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72704" y="3659740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6" y="0"/>
                </a:lnTo>
                <a:lnTo>
                  <a:pt x="486596" y="486393"/>
                </a:lnTo>
                <a:lnTo>
                  <a:pt x="0" y="48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72704" y="2919387"/>
            <a:ext cx="486596" cy="486393"/>
          </a:xfrm>
          <a:custGeom>
            <a:avLst/>
            <a:gdLst/>
            <a:ahLst/>
            <a:cxnLst/>
            <a:rect l="l" t="t" r="r" b="b"/>
            <a:pathLst>
              <a:path w="486596" h="486393">
                <a:moveTo>
                  <a:pt x="0" y="0"/>
                </a:moveTo>
                <a:lnTo>
                  <a:pt x="486596" y="0"/>
                </a:lnTo>
                <a:lnTo>
                  <a:pt x="486596" y="486393"/>
                </a:lnTo>
                <a:lnTo>
                  <a:pt x="0" y="48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02404" y="4454525"/>
            <a:ext cx="1132515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Raleway 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8231" y="971550"/>
            <a:ext cx="2334578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1D26"/>
                </a:solidFill>
                <a:latin typeface="Montserrat"/>
              </a:rPr>
              <a:t>Borcelle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32489" y="6714281"/>
            <a:ext cx="460003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www.sodafoundation.io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097524" y="9147813"/>
            <a:ext cx="1634573" cy="880035"/>
          </a:xfrm>
          <a:custGeom>
            <a:avLst/>
            <a:gdLst/>
            <a:ahLst/>
            <a:cxnLst/>
            <a:rect l="l" t="t" r="r" b="b"/>
            <a:pathLst>
              <a:path w="1634573" h="880035">
                <a:moveTo>
                  <a:pt x="0" y="0"/>
                </a:moveTo>
                <a:lnTo>
                  <a:pt x="1634573" y="0"/>
                </a:lnTo>
                <a:lnTo>
                  <a:pt x="1634573" y="880035"/>
                </a:lnTo>
                <a:lnTo>
                  <a:pt x="0" y="880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3029" t="-29380" r="-43447" b="-6602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78473" y="9429857"/>
            <a:ext cx="4647094" cy="559891"/>
          </a:xfrm>
          <a:custGeom>
            <a:avLst/>
            <a:gdLst/>
            <a:ahLst/>
            <a:cxnLst/>
            <a:rect l="l" t="t" r="r" b="b"/>
            <a:pathLst>
              <a:path w="4647094" h="559891">
                <a:moveTo>
                  <a:pt x="0" y="0"/>
                </a:moveTo>
                <a:lnTo>
                  <a:pt x="4647094" y="0"/>
                </a:lnTo>
                <a:lnTo>
                  <a:pt x="4647094" y="559891"/>
                </a:lnTo>
                <a:lnTo>
                  <a:pt x="0" y="5598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91CA39-2260-60D6-018C-88E0E302CB9F}"/>
              </a:ext>
            </a:extLst>
          </p:cNvPr>
          <p:cNvSpPr txBox="1"/>
          <p:nvPr/>
        </p:nvSpPr>
        <p:spPr>
          <a:xfrm>
            <a:off x="10439400" y="6628663"/>
            <a:ext cx="4890998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www.computer.org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4B938D4-EE4D-1D4C-EF8B-03EEF57584EC}"/>
              </a:ext>
            </a:extLst>
          </p:cNvPr>
          <p:cNvSpPr txBox="1"/>
          <p:nvPr/>
        </p:nvSpPr>
        <p:spPr>
          <a:xfrm>
            <a:off x="6395840" y="5988927"/>
            <a:ext cx="5496319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Montserrat"/>
              </a:rPr>
              <a:t>https://bit.ly/soda-starter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C4BD2EB7-AB23-ADB3-D617-412F63E43D72}"/>
              </a:ext>
            </a:extLst>
          </p:cNvPr>
          <p:cNvSpPr txBox="1"/>
          <p:nvPr/>
        </p:nvSpPr>
        <p:spPr>
          <a:xfrm>
            <a:off x="1386635" y="2166189"/>
            <a:ext cx="8904622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EXPLOSION</a:t>
            </a:r>
            <a:r>
              <a:rPr lang="en-US" sz="2400" b="1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OF 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DATA…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37923-D150-3766-23E7-54CA8D83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34" y="4733338"/>
            <a:ext cx="8731922" cy="15038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Google Shape;140;p2">
            <a:extLst>
              <a:ext uri="{FF2B5EF4-FFF2-40B4-BE49-F238E27FC236}">
                <a16:creationId xmlns:a16="http://schemas.microsoft.com/office/drawing/2014/main" id="{2312AB70-5BDF-470A-D0E7-0052327BDA29}"/>
              </a:ext>
            </a:extLst>
          </p:cNvPr>
          <p:cNvSpPr txBox="1"/>
          <p:nvPr/>
        </p:nvSpPr>
        <p:spPr>
          <a:xfrm>
            <a:off x="1386634" y="8909652"/>
            <a:ext cx="6776861" cy="113043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1371325" hangingPunct="0"/>
            <a:r>
              <a:rPr lang="en-US" sz="1050" kern="0" spc="450" dirty="0">
                <a:solidFill>
                  <a:prstClr val="white"/>
                </a:solidFill>
                <a:latin typeface="Arial" panose="020B0604020202020204"/>
                <a:sym typeface="Arial Black"/>
              </a:rPr>
              <a:t>1 ZB = 1000</a:t>
            </a:r>
            <a:r>
              <a:rPr lang="en-US" sz="1050" kern="0" spc="450" baseline="30000" dirty="0">
                <a:solidFill>
                  <a:prstClr val="white"/>
                </a:solidFill>
                <a:latin typeface="Arial" panose="020B0604020202020204"/>
                <a:sym typeface="Arial Black"/>
              </a:rPr>
              <a:t>7</a:t>
            </a:r>
            <a:r>
              <a:rPr lang="en-US" sz="1050" kern="0" spc="450" dirty="0">
                <a:solidFill>
                  <a:prstClr val="white"/>
                </a:solidFill>
                <a:latin typeface="Arial" panose="020B0604020202020204"/>
                <a:sym typeface="Arial Black"/>
              </a:rPr>
              <a:t>bytes = 10</a:t>
            </a:r>
            <a:r>
              <a:rPr lang="en-US" sz="1050" kern="0" spc="450" baseline="30000" dirty="0">
                <a:solidFill>
                  <a:prstClr val="white"/>
                </a:solidFill>
                <a:latin typeface="Arial" panose="020B0604020202020204"/>
                <a:sym typeface="Arial Black"/>
              </a:rPr>
              <a:t>21</a:t>
            </a:r>
            <a:r>
              <a:rPr lang="en-US" sz="1050" kern="0" spc="450" dirty="0">
                <a:solidFill>
                  <a:prstClr val="white"/>
                </a:solidFill>
                <a:latin typeface="Arial" panose="020B0604020202020204"/>
                <a:sym typeface="Arial Black"/>
              </a:rPr>
              <a:t>bytes = 1000000000000000000000bytes = 1000</a:t>
            </a:r>
            <a:r>
              <a:rPr lang="en-US" sz="1050" kern="0" spc="450" dirty="0">
                <a:solidFill>
                  <a:prstClr val="white"/>
                </a:solidFill>
                <a:uFill>
                  <a:noFill/>
                </a:uFill>
                <a:latin typeface="Arial" panose="020B0604020202020204"/>
                <a:sym typeface="Arial Bla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exabytes</a:t>
            </a:r>
            <a:endParaRPr sz="1050" b="1" kern="0" spc="450" dirty="0">
              <a:solidFill>
                <a:prstClr val="white"/>
              </a:solidFill>
              <a:latin typeface="Arial" panose="020B0604020202020204"/>
              <a:sym typeface="Arial Black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81C0800-F91F-0BFD-F3F5-01A18DB0D29C}"/>
              </a:ext>
            </a:extLst>
          </p:cNvPr>
          <p:cNvCxnSpPr>
            <a:cxnSpLocks/>
          </p:cNvCxnSpPr>
          <p:nvPr/>
        </p:nvCxnSpPr>
        <p:spPr>
          <a:xfrm>
            <a:off x="10394404" y="5360326"/>
            <a:ext cx="1877432" cy="75911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04896E-12A6-FFBF-B266-7836C0AC297E}"/>
              </a:ext>
            </a:extLst>
          </p:cNvPr>
          <p:cNvSpPr txBox="1"/>
          <p:nvPr/>
        </p:nvSpPr>
        <p:spPr>
          <a:xfrm>
            <a:off x="12547684" y="4908885"/>
            <a:ext cx="495575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325" hangingPunct="0">
              <a:lnSpc>
                <a:spcPct val="150000"/>
              </a:lnSpc>
            </a:pPr>
            <a:r>
              <a:rPr lang="en-IN" sz="3600" kern="0" spc="450" dirty="0">
                <a:solidFill>
                  <a:srgbClr val="797ED6"/>
                </a:solidFill>
                <a:latin typeface="Nunito" pitchFamily="2" charset="0"/>
                <a:sym typeface="Arial Black"/>
              </a:rPr>
              <a:t>2023 : </a:t>
            </a:r>
            <a:r>
              <a:rPr lang="en-IN" sz="3600" b="1" kern="0" spc="450" dirty="0">
                <a:solidFill>
                  <a:srgbClr val="797ED6"/>
                </a:solidFill>
                <a:latin typeface="Nunito" pitchFamily="2" charset="0"/>
                <a:sym typeface="Arial Black"/>
              </a:rPr>
              <a:t>120 ZB</a:t>
            </a:r>
          </a:p>
          <a:p>
            <a:pPr defTabSz="1371325" hangingPunct="0">
              <a:lnSpc>
                <a:spcPct val="150000"/>
              </a:lnSpc>
            </a:pPr>
            <a:r>
              <a:rPr lang="en-IN" sz="3600" kern="0" spc="450" dirty="0">
                <a:solidFill>
                  <a:srgbClr val="797ED6"/>
                </a:solidFill>
                <a:latin typeface="Nunito" pitchFamily="2" charset="0"/>
                <a:sym typeface="Arial Black"/>
              </a:rPr>
              <a:t>2025 : </a:t>
            </a:r>
            <a:r>
              <a:rPr lang="en-IN" sz="3600" b="1" kern="0" spc="450" dirty="0">
                <a:solidFill>
                  <a:srgbClr val="797ED6"/>
                </a:solidFill>
                <a:latin typeface="Nunito" pitchFamily="2" charset="0"/>
                <a:sym typeface="Arial Black"/>
              </a:rPr>
              <a:t>181 ZB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EAB13-D8D9-2E61-A030-5082D287307B}"/>
              </a:ext>
            </a:extLst>
          </p:cNvPr>
          <p:cNvSpPr txBox="1"/>
          <p:nvPr/>
        </p:nvSpPr>
        <p:spPr>
          <a:xfrm>
            <a:off x="12547684" y="7351895"/>
            <a:ext cx="495575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325" hangingPunct="0">
              <a:lnSpc>
                <a:spcPct val="150000"/>
              </a:lnSpc>
            </a:pPr>
            <a:r>
              <a:rPr lang="en-IN" kern="0" spc="450" dirty="0">
                <a:solidFill>
                  <a:prstClr val="white"/>
                </a:solidFill>
                <a:latin typeface="Nunito" pitchFamily="2" charset="0"/>
                <a:sym typeface="Arial Black"/>
              </a:rPr>
              <a:t>https://www.statista.com/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EE9861-61F6-1691-627B-12A0D82B7B8C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5D9A6A3E-3C76-4EB3-BA9F-866EE517B598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4" name="AutoShape 11">
                <a:extLst>
                  <a:ext uri="{FF2B5EF4-FFF2-40B4-BE49-F238E27FC236}">
                    <a16:creationId xmlns:a16="http://schemas.microsoft.com/office/drawing/2014/main" id="{4A86FFA8-1E0F-BED9-0D6F-99FA400677B9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C832230-92DA-CCB5-7651-9B643404D67E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029" t="-29380" r="-43447" b="-66024"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A72638D-00A6-3093-45A3-00F77D18D81C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7015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F059D65B-5230-F7E8-5119-2CF959EC4BCB}"/>
              </a:ext>
            </a:extLst>
          </p:cNvPr>
          <p:cNvSpPr txBox="1"/>
          <p:nvPr/>
        </p:nvSpPr>
        <p:spPr>
          <a:xfrm>
            <a:off x="1386635" y="2166190"/>
            <a:ext cx="8904622" cy="7505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DYNAMIC</a:t>
            </a:r>
            <a:r>
              <a:rPr lang="en-US" sz="2400" b="1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TECHNOLOGY CONTEXT!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A4D18-D813-3C5A-80AD-A44DA23E9394}"/>
              </a:ext>
            </a:extLst>
          </p:cNvPr>
          <p:cNvSpPr txBox="1"/>
          <p:nvPr/>
        </p:nvSpPr>
        <p:spPr>
          <a:xfrm>
            <a:off x="6309728" y="6532512"/>
            <a:ext cx="56685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US" sz="33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Adopt Multicloud</a:t>
            </a:r>
          </a:p>
          <a:p>
            <a:pPr algn="ctr" defTabSz="685800">
              <a:buClr>
                <a:srgbClr val="000000"/>
              </a:buClr>
            </a:pPr>
            <a:r>
              <a:rPr lang="en-US" sz="33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Leverage Multicloud Strategy</a:t>
            </a:r>
            <a:endParaRPr lang="en-US" sz="21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63F0AE-8907-4844-68E2-EC507AE78B00}"/>
              </a:ext>
            </a:extLst>
          </p:cNvPr>
          <p:cNvSpPr/>
          <p:nvPr/>
        </p:nvSpPr>
        <p:spPr>
          <a:xfrm>
            <a:off x="7355215" y="3866099"/>
            <a:ext cx="3577567" cy="1789771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8625" b="1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80%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2CEE12-35D4-1FB9-05BE-28EF66E050D4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D472A433-27B1-A7A2-2453-02E0B3F5802F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9" name="AutoShape 11">
                <a:extLst>
                  <a:ext uri="{FF2B5EF4-FFF2-40B4-BE49-F238E27FC236}">
                    <a16:creationId xmlns:a16="http://schemas.microsoft.com/office/drawing/2014/main" id="{24B035AE-469D-E0AD-5DF3-02E4EB757906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009D28-4F26-4F2B-2529-F55228C45183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029" t="-29380" r="-43447" b="-66024"/>
              </a:stretch>
            </a:blip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BBABBCE9-BBCE-F8F6-4B59-D3BF1E2771A5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1708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F059D65B-5230-F7E8-5119-2CF959EC4BCB}"/>
              </a:ext>
            </a:extLst>
          </p:cNvPr>
          <p:cNvSpPr txBox="1"/>
          <p:nvPr/>
        </p:nvSpPr>
        <p:spPr>
          <a:xfrm>
            <a:off x="1386635" y="2166190"/>
            <a:ext cx="8904622" cy="7505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DYNAMIC</a:t>
            </a:r>
            <a:r>
              <a:rPr lang="en-US" sz="2400" b="1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TECHNOLOGY CONTEXT!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5173-AB41-096A-2039-685C834B1E4F}"/>
              </a:ext>
            </a:extLst>
          </p:cNvPr>
          <p:cNvSpPr txBox="1"/>
          <p:nvPr/>
        </p:nvSpPr>
        <p:spPr>
          <a:xfrm>
            <a:off x="2309409" y="5356547"/>
            <a:ext cx="13669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Huge impact of Generative AI</a:t>
            </a:r>
          </a:p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GPT-3 and GPT-4</a:t>
            </a:r>
          </a:p>
          <a:p>
            <a:pPr algn="ctr" defTabSz="685800">
              <a:buClr>
                <a:srgbClr val="000000"/>
              </a:buClr>
            </a:pPr>
            <a:endParaRPr lang="en-US" sz="36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Vector Databases</a:t>
            </a:r>
          </a:p>
          <a:p>
            <a:pPr algn="ctr" defTabSz="685800">
              <a:buClr>
                <a:srgbClr val="000000"/>
              </a:buClr>
            </a:pPr>
            <a:endParaRPr lang="en-US" sz="36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Data Mesh</a:t>
            </a:r>
            <a:endParaRPr lang="en-US" sz="24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545C74-0FCD-7A72-7DC0-1571C4E1561A}"/>
              </a:ext>
            </a:extLst>
          </p:cNvPr>
          <p:cNvSpPr/>
          <p:nvPr/>
        </p:nvSpPr>
        <p:spPr>
          <a:xfrm>
            <a:off x="7583728" y="3479180"/>
            <a:ext cx="3120542" cy="1454245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6600" b="1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25270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F059D65B-5230-F7E8-5119-2CF959EC4BCB}"/>
              </a:ext>
            </a:extLst>
          </p:cNvPr>
          <p:cNvSpPr txBox="1"/>
          <p:nvPr/>
        </p:nvSpPr>
        <p:spPr>
          <a:xfrm>
            <a:off x="1386635" y="2166190"/>
            <a:ext cx="8904622" cy="7505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DYNAMIC</a:t>
            </a:r>
            <a:r>
              <a:rPr lang="en-US" sz="2400" b="1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TECHNOLOGY CONTEXT!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1D7B-9084-CAA6-8855-26C9FB4CEEDC}"/>
              </a:ext>
            </a:extLst>
          </p:cNvPr>
          <p:cNvSpPr txBox="1"/>
          <p:nvPr/>
        </p:nvSpPr>
        <p:spPr>
          <a:xfrm>
            <a:off x="2403892" y="6227782"/>
            <a:ext cx="3676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Cyber Security Attacks increased</a:t>
            </a:r>
            <a:endParaRPr lang="en-US" sz="24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887CAE-865F-9686-05E4-BF527DA2EEB5}"/>
              </a:ext>
            </a:extLst>
          </p:cNvPr>
          <p:cNvSpPr/>
          <p:nvPr/>
        </p:nvSpPr>
        <p:spPr>
          <a:xfrm>
            <a:off x="2698595" y="4043175"/>
            <a:ext cx="2793381" cy="1354873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6000" b="1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125%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22524-08F5-32ED-8B8F-11801EF9CAFC}"/>
              </a:ext>
            </a:extLst>
          </p:cNvPr>
          <p:cNvSpPr txBox="1"/>
          <p:nvPr/>
        </p:nvSpPr>
        <p:spPr>
          <a:xfrm>
            <a:off x="7599958" y="6239379"/>
            <a:ext cx="308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Average Data Breach Cost</a:t>
            </a:r>
            <a:endParaRPr lang="en-US" sz="24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903D52-00FC-1F80-BEE6-FD9CA603A3E9}"/>
              </a:ext>
            </a:extLst>
          </p:cNvPr>
          <p:cNvSpPr/>
          <p:nvPr/>
        </p:nvSpPr>
        <p:spPr>
          <a:xfrm>
            <a:off x="7747310" y="4048973"/>
            <a:ext cx="2793381" cy="1354873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5400" b="1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$4.35M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D5D450D-8C6B-88BE-8FB3-C1786E5C0625}"/>
              </a:ext>
            </a:extLst>
          </p:cNvPr>
          <p:cNvSpPr/>
          <p:nvPr/>
        </p:nvSpPr>
        <p:spPr>
          <a:xfrm>
            <a:off x="12796024" y="4043175"/>
            <a:ext cx="2793381" cy="1354873"/>
          </a:xfrm>
          <a:prstGeom prst="roundRect">
            <a:avLst/>
          </a:prstGeom>
          <a:solidFill>
            <a:srgbClr val="00B0F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5400" b="1" kern="0" dirty="0">
                <a:solidFill>
                  <a:srgbClr val="FFFFFF"/>
                </a:solidFill>
                <a:latin typeface="Nunito" pitchFamily="2" charset="0"/>
                <a:sym typeface="Arial"/>
              </a:rPr>
              <a:t>39%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ED919-7F25-B93E-2A63-BA54A94E4AF3}"/>
              </a:ext>
            </a:extLst>
          </p:cNvPr>
          <p:cNvSpPr txBox="1"/>
          <p:nvPr/>
        </p:nvSpPr>
        <p:spPr>
          <a:xfrm>
            <a:off x="12420569" y="6233580"/>
            <a:ext cx="3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n-US" sz="3600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Internet users attacked (avg) globally in 2022</a:t>
            </a:r>
            <a:endParaRPr lang="en-US" sz="2400" kern="0" dirty="0">
              <a:solidFill>
                <a:srgbClr val="00B0F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D9E0CF-A5AB-A7BD-27C1-6EC8AE87B7FF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D4EC7532-937F-AA43-99D5-93E17BB9C671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7" name="AutoShape 11">
                <a:extLst>
                  <a:ext uri="{FF2B5EF4-FFF2-40B4-BE49-F238E27FC236}">
                    <a16:creationId xmlns:a16="http://schemas.microsoft.com/office/drawing/2014/main" id="{3F0FD93D-232A-BB7C-70AB-5E4271B2F79C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FF8AC5F1-5532-FD85-EAF5-C9469A4E6F94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029" t="-29380" r="-43447" b="-66024"/>
              </a:stretch>
            </a:blipFill>
          </p:spPr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FE9F9178-E14B-5E7D-D201-DFD9BD329F00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95682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2;p4">
            <a:extLst>
              <a:ext uri="{FF2B5EF4-FFF2-40B4-BE49-F238E27FC236}">
                <a16:creationId xmlns:a16="http://schemas.microsoft.com/office/drawing/2014/main" id="{D6B0549A-3145-14EE-F4C2-1B655799A46C}"/>
              </a:ext>
            </a:extLst>
          </p:cNvPr>
          <p:cNvSpPr/>
          <p:nvPr/>
        </p:nvSpPr>
        <p:spPr>
          <a:xfrm>
            <a:off x="792480" y="842010"/>
            <a:ext cx="16668750" cy="8667750"/>
          </a:xfrm>
          <a:prstGeom prst="roundRect">
            <a:avLst>
              <a:gd name="adj" fmla="val 456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defTabSz="685800">
              <a:buClr>
                <a:srgbClr val="A1CCDC"/>
              </a:buClr>
              <a:buSzPts val="3600"/>
            </a:pPr>
            <a:endParaRPr sz="2700" kern="0">
              <a:solidFill>
                <a:srgbClr val="A1CCD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1C8885-4572-5E2F-3EB0-6789AC87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80" y="993656"/>
            <a:ext cx="14870150" cy="8364459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C636DDCB-707D-EEFD-CA2F-9293A8EE930F}"/>
              </a:ext>
            </a:extLst>
          </p:cNvPr>
          <p:cNvSpPr/>
          <p:nvPr/>
        </p:nvSpPr>
        <p:spPr>
          <a:xfrm>
            <a:off x="9940081" y="1395100"/>
            <a:ext cx="1405053" cy="1192541"/>
          </a:xfrm>
          <a:prstGeom prst="cloud">
            <a:avLst/>
          </a:prstGeom>
          <a:solidFill>
            <a:srgbClr val="00B05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2100" b="1" kern="0" dirty="0">
                <a:solidFill>
                  <a:srgbClr val="FFFFFF"/>
                </a:solidFill>
                <a:latin typeface="Arial"/>
                <a:sym typeface="Arial"/>
              </a:rPr>
              <a:t>Cloud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9AAB1C4-FC91-6F0D-C92E-FD37F3B5D14C}"/>
              </a:ext>
            </a:extLst>
          </p:cNvPr>
          <p:cNvSpPr/>
          <p:nvPr/>
        </p:nvSpPr>
        <p:spPr>
          <a:xfrm>
            <a:off x="6341024" y="3499893"/>
            <a:ext cx="1405053" cy="1192541"/>
          </a:xfrm>
          <a:prstGeom prst="cloud">
            <a:avLst/>
          </a:prstGeom>
          <a:solidFill>
            <a:srgbClr val="00B05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2100" b="1" kern="0" dirty="0">
                <a:solidFill>
                  <a:srgbClr val="FFFFFF"/>
                </a:solidFill>
                <a:latin typeface="Arial"/>
                <a:sym typeface="Arial"/>
              </a:rPr>
              <a:t>Cloud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CBF4975F-F694-3D4D-FBC1-F6E7F3CDFDF5}"/>
              </a:ext>
            </a:extLst>
          </p:cNvPr>
          <p:cNvSpPr/>
          <p:nvPr/>
        </p:nvSpPr>
        <p:spPr>
          <a:xfrm>
            <a:off x="15390239" y="5640927"/>
            <a:ext cx="1405053" cy="1192541"/>
          </a:xfrm>
          <a:prstGeom prst="cloud">
            <a:avLst/>
          </a:prstGeom>
          <a:solidFill>
            <a:srgbClr val="00B050"/>
          </a:solidFill>
          <a:ln w="25400" cap="flat" cmpd="sng" algn="ctr">
            <a:solidFill>
              <a:srgbClr val="3D4B90">
                <a:shade val="1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IN" sz="2100" b="1" kern="0" dirty="0">
                <a:solidFill>
                  <a:srgbClr val="FFFFFF"/>
                </a:solidFill>
                <a:latin typeface="Arial"/>
                <a:sym typeface="Arial"/>
              </a:rPr>
              <a:t>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7F2F9E-0E3C-C1F1-1AA1-D37EEC87F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7131" y="5640926"/>
            <a:ext cx="1709999" cy="1731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035F0-EC35-883C-ACC3-25D30608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1401" y="3499892"/>
            <a:ext cx="1709999" cy="1731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321F05-4186-C0C7-4971-3F214D35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93842" y="5556235"/>
            <a:ext cx="1709999" cy="1731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7477-52A9-3F2B-C5FC-5B13C55D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83782" y="7516212"/>
            <a:ext cx="1709999" cy="1731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207BF0-0793-3D8A-7EBA-8A8C5080E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95077" y="7181435"/>
            <a:ext cx="2414805" cy="24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639022-78E9-40A2-95FE-79379886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25" y="2903827"/>
            <a:ext cx="2526551" cy="24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FED3323-F426-281D-0484-F4A9D0C8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24" y="3094994"/>
            <a:ext cx="2526550" cy="23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467EA91-F4CC-6C6E-9254-41C48828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127" y="3052383"/>
            <a:ext cx="1942548" cy="219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6E6F597-532B-F2DD-2360-36B8C090F0D6}"/>
              </a:ext>
            </a:extLst>
          </p:cNvPr>
          <p:cNvSpPr txBox="1">
            <a:spLocks/>
          </p:cNvSpPr>
          <p:nvPr/>
        </p:nvSpPr>
        <p:spPr>
          <a:xfrm>
            <a:off x="2177905" y="2135613"/>
            <a:ext cx="3222691" cy="80850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buSzPts val="990"/>
            </a:pPr>
            <a:r>
              <a:rPr lang="en-US" sz="3600" b="1" kern="0" dirty="0">
                <a:solidFill>
                  <a:srgbClr val="00B0F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Multicloud</a:t>
            </a: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77842FDB-2983-2185-7EEA-FD72C8B804B2}"/>
              </a:ext>
            </a:extLst>
          </p:cNvPr>
          <p:cNvSpPr txBox="1">
            <a:spLocks/>
          </p:cNvSpPr>
          <p:nvPr/>
        </p:nvSpPr>
        <p:spPr>
          <a:xfrm>
            <a:off x="7487695" y="2122841"/>
            <a:ext cx="3222691" cy="80850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buSzPts val="990"/>
            </a:pPr>
            <a:r>
              <a:rPr lang="en-US" sz="3600" b="1" kern="0" dirty="0">
                <a:solidFill>
                  <a:srgbClr val="00B0F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AI</a:t>
            </a:r>
          </a:p>
        </p:txBody>
      </p: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7D48B43A-551A-F318-6CB5-5732B7AD4EC9}"/>
              </a:ext>
            </a:extLst>
          </p:cNvPr>
          <p:cNvSpPr txBox="1">
            <a:spLocks/>
          </p:cNvSpPr>
          <p:nvPr/>
        </p:nvSpPr>
        <p:spPr>
          <a:xfrm>
            <a:off x="12460555" y="2135613"/>
            <a:ext cx="3222691" cy="80850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buSzPts val="990"/>
            </a:pPr>
            <a:r>
              <a:rPr lang="en-US" sz="3600" b="1" kern="0" dirty="0">
                <a:solidFill>
                  <a:srgbClr val="00B0F0"/>
                </a:solidFill>
                <a:latin typeface="Nunito" pitchFamily="2" charset="0"/>
                <a:ea typeface="Montserrat"/>
                <a:cs typeface="Montserrat"/>
                <a:sym typeface="Montserrat"/>
              </a:rPr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E400-051E-CE79-5272-C08F0DF5F881}"/>
              </a:ext>
            </a:extLst>
          </p:cNvPr>
          <p:cNvSpPr txBox="1"/>
          <p:nvPr/>
        </p:nvSpPr>
        <p:spPr>
          <a:xfrm>
            <a:off x="2177905" y="5902995"/>
            <a:ext cx="4109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Data across multiple clouds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Hybrid Data Management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Cost and QoS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FFFFFF"/>
              </a:solidFill>
              <a:latin typeface="Nunito" pitchFamily="2" charset="0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1DD98-677F-9295-342F-5BFA6C7E4B89}"/>
              </a:ext>
            </a:extLst>
          </p:cNvPr>
          <p:cNvSpPr txBox="1"/>
          <p:nvPr/>
        </p:nvSpPr>
        <p:spPr>
          <a:xfrm>
            <a:off x="7617938" y="5895379"/>
            <a:ext cx="3667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Analytics and Inference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Data Management Efficiency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Visualization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FFFFFF"/>
              </a:solidFill>
              <a:latin typeface="Nunito" pitchFamily="2" charset="0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4F283-B6B1-C46D-7D1A-07A0F4340DE3}"/>
              </a:ext>
            </a:extLst>
          </p:cNvPr>
          <p:cNvSpPr txBox="1"/>
          <p:nvPr/>
        </p:nvSpPr>
        <p:spPr>
          <a:xfrm>
            <a:off x="12895224" y="5953160"/>
            <a:ext cx="4583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Data Privacy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Data Confidentiality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FFFFFF"/>
                </a:solidFill>
                <a:latin typeface="Nunito" pitchFamily="2" charset="0"/>
                <a:cs typeface="Arial"/>
                <a:sym typeface="Arial"/>
              </a:rPr>
              <a:t>Data Integrity</a:t>
            </a: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FFFFFF"/>
              </a:solidFill>
              <a:latin typeface="Nunito" pitchFamily="2" charset="0"/>
              <a:cs typeface="Arial"/>
              <a:sym typeface="Arial"/>
            </a:endParaRP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FFFFFF"/>
              </a:solidFill>
              <a:latin typeface="Nunito" pitchFamily="2" charset="0"/>
              <a:cs typeface="Arial"/>
              <a:sym typeface="Arial"/>
            </a:endParaRPr>
          </a:p>
          <a:p>
            <a:pPr marL="214313" indent="-214313" defTabSz="6858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FFFFFF"/>
              </a:solidFill>
              <a:latin typeface="Nunito" pitchFamily="2" charset="0"/>
              <a:cs typeface="Arial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7A2E8D-5E50-793A-284F-1784915B488A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E8113709-8B08-57CB-05A2-3022EDDCC392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15" name="AutoShape 11">
                <a:extLst>
                  <a:ext uri="{FF2B5EF4-FFF2-40B4-BE49-F238E27FC236}">
                    <a16:creationId xmlns:a16="http://schemas.microsoft.com/office/drawing/2014/main" id="{7AFA0310-74A8-6110-0AB5-A3B6DF6EAD16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CC1F0D7-53D7-DB9E-6943-D288A31BAF3C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029" t="-29380" r="-43447" b="-66024"/>
              </a:stretch>
            </a:blip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DC5CF-FA3D-F967-7B38-EAD67C14D45C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6710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1;p2">
            <a:extLst>
              <a:ext uri="{FF2B5EF4-FFF2-40B4-BE49-F238E27FC236}">
                <a16:creationId xmlns:a16="http://schemas.microsoft.com/office/drawing/2014/main" id="{1F2D10FB-6945-AAB6-F8D1-8E4A84AA6E68}"/>
              </a:ext>
            </a:extLst>
          </p:cNvPr>
          <p:cNvSpPr txBox="1"/>
          <p:nvPr/>
        </p:nvSpPr>
        <p:spPr>
          <a:xfrm>
            <a:off x="4370444" y="2354785"/>
            <a:ext cx="4264548" cy="7505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algn="ctr"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UNSTRUCTURED</a:t>
            </a: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0E7ECA-D692-5A5D-FEA0-376F34D3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8" y="4094028"/>
            <a:ext cx="8731922" cy="15038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Google Shape;131;p2">
            <a:extLst>
              <a:ext uri="{FF2B5EF4-FFF2-40B4-BE49-F238E27FC236}">
                <a16:creationId xmlns:a16="http://schemas.microsoft.com/office/drawing/2014/main" id="{D4F1C516-B881-8FC0-B9A5-6EA0240F69AB}"/>
              </a:ext>
            </a:extLst>
          </p:cNvPr>
          <p:cNvSpPr txBox="1"/>
          <p:nvPr/>
        </p:nvSpPr>
        <p:spPr>
          <a:xfrm>
            <a:off x="1283139" y="2457654"/>
            <a:ext cx="3505079" cy="11942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137156" tIns="137156" rIns="137156" bIns="137156" anchor="ctr" anchorCtr="0">
            <a:noAutofit/>
          </a:bodyPr>
          <a:lstStyle/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EXPLOSION</a:t>
            </a:r>
            <a:r>
              <a:rPr lang="en-US" sz="2400" b="1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OF 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r>
              <a:rPr lang="en-US" sz="2400" kern="0" spc="450" dirty="0">
                <a:solidFill>
                  <a:srgbClr val="FFFFFF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DATA…</a:t>
            </a:r>
          </a:p>
          <a:p>
            <a:pPr defTabSz="1371325" hangingPunct="0">
              <a:lnSpc>
                <a:spcPct val="90000"/>
              </a:lnSpc>
              <a:buClr>
                <a:srgbClr val="FFFFFF"/>
              </a:buClr>
              <a:buSzPts val="2400"/>
            </a:pPr>
            <a:endParaRPr sz="2400" kern="0" spc="45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5BF3F96-4AEB-33AB-8634-1180727381DD}"/>
              </a:ext>
            </a:extLst>
          </p:cNvPr>
          <p:cNvCxnSpPr>
            <a:cxnSpLocks/>
          </p:cNvCxnSpPr>
          <p:nvPr/>
        </p:nvCxnSpPr>
        <p:spPr>
          <a:xfrm>
            <a:off x="5508308" y="6040054"/>
            <a:ext cx="1971907" cy="116889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4F1A45-B261-70C8-1CC3-676B73488DE1}"/>
              </a:ext>
            </a:extLst>
          </p:cNvPr>
          <p:cNvSpPr txBox="1"/>
          <p:nvPr/>
        </p:nvSpPr>
        <p:spPr>
          <a:xfrm>
            <a:off x="7678825" y="6928555"/>
            <a:ext cx="913828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325" hangingPunct="0">
              <a:lnSpc>
                <a:spcPct val="150000"/>
              </a:lnSpc>
            </a:pP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sym typeface="Arial Black"/>
              </a:rPr>
              <a:t>with</a:t>
            </a: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sym typeface="Arial Black"/>
              </a:rPr>
              <a:t> 80% 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sym typeface="Arial Black"/>
              </a:rPr>
              <a:t>of that data being unstructured!</a:t>
            </a:r>
            <a:endParaRPr lang="en-IN" sz="2400" kern="0" spc="450" dirty="0">
              <a:solidFill>
                <a:prstClr val="white"/>
              </a:solidFill>
              <a:latin typeface="Montserrat" panose="020B0604020202020204" charset="0"/>
              <a:sym typeface="Arial Blac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B43DE-F1EB-7DCB-5A08-E93F9C1E68D2}"/>
              </a:ext>
            </a:extLst>
          </p:cNvPr>
          <p:cNvSpPr txBox="1"/>
          <p:nvPr/>
        </p:nvSpPr>
        <p:spPr>
          <a:xfrm>
            <a:off x="7678825" y="7797235"/>
            <a:ext cx="913828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325" hangingPunct="0">
              <a:lnSpc>
                <a:spcPct val="150000"/>
              </a:lnSpc>
            </a:pPr>
            <a:r>
              <a:rPr lang="en-US" sz="2400" kern="0" spc="450" dirty="0">
                <a:solidFill>
                  <a:srgbClr val="FFC000"/>
                </a:solidFill>
                <a:latin typeface="Montserrat" panose="020B0604020202020204" charset="0"/>
                <a:sym typeface="Arial Black"/>
              </a:rPr>
              <a:t>90% </a:t>
            </a:r>
            <a:r>
              <a:rPr lang="en-US" sz="2400" kern="0" spc="450" dirty="0">
                <a:solidFill>
                  <a:prstClr val="white"/>
                </a:solidFill>
                <a:latin typeface="Montserrat" panose="020B0604020202020204" charset="0"/>
                <a:sym typeface="Arial Black"/>
              </a:rPr>
              <a:t>of it is NEVER analyzed!</a:t>
            </a:r>
            <a:endParaRPr lang="en-IN" sz="2400" kern="0" spc="450" dirty="0">
              <a:solidFill>
                <a:prstClr val="white"/>
              </a:solidFill>
              <a:latin typeface="Montserrat" panose="020B0604020202020204" charset="0"/>
              <a:sym typeface="Arial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BBA3E-B8B2-45FC-8761-10110850EE04}"/>
              </a:ext>
            </a:extLst>
          </p:cNvPr>
          <p:cNvGrpSpPr/>
          <p:nvPr/>
        </p:nvGrpSpPr>
        <p:grpSpPr>
          <a:xfrm>
            <a:off x="0" y="9379751"/>
            <a:ext cx="18288000" cy="880035"/>
            <a:chOff x="0" y="9147813"/>
            <a:chExt cx="18288000" cy="880035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F6A8D398-A8E8-6DE5-2775-29A0BBCFA3CB}"/>
                </a:ext>
              </a:extLst>
            </p:cNvPr>
            <p:cNvGrpSpPr/>
            <p:nvPr/>
          </p:nvGrpSpPr>
          <p:grpSpPr>
            <a:xfrm rot="5400000">
              <a:off x="8795379" y="535227"/>
              <a:ext cx="697242" cy="18288000"/>
              <a:chOff x="0" y="0"/>
              <a:chExt cx="929656" cy="24384000"/>
            </a:xfrm>
          </p:grpSpPr>
          <p:sp>
            <p:nvSpPr>
              <p:cNvPr id="6" name="AutoShape 11">
                <a:extLst>
                  <a:ext uri="{FF2B5EF4-FFF2-40B4-BE49-F238E27FC236}">
                    <a16:creationId xmlns:a16="http://schemas.microsoft.com/office/drawing/2014/main" id="{4D594B41-E985-CC97-298D-768554721027}"/>
                  </a:ext>
                </a:extLst>
              </p:cNvPr>
              <p:cNvSpPr/>
              <p:nvPr/>
            </p:nvSpPr>
            <p:spPr>
              <a:xfrm>
                <a:off x="0" y="0"/>
                <a:ext cx="929656" cy="24384000"/>
              </a:xfrm>
              <a:prstGeom prst="rect">
                <a:avLst/>
              </a:prstGeom>
              <a:solidFill>
                <a:srgbClr val="2B1E39"/>
              </a:solidFill>
            </p:spPr>
          </p:sp>
        </p:grp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F49BC288-862B-73D1-8E3F-8FE65D796537}"/>
                </a:ext>
              </a:extLst>
            </p:cNvPr>
            <p:cNvSpPr/>
            <p:nvPr/>
          </p:nvSpPr>
          <p:spPr>
            <a:xfrm>
              <a:off x="16097524" y="9147813"/>
              <a:ext cx="1634573" cy="880035"/>
            </a:xfrm>
            <a:custGeom>
              <a:avLst/>
              <a:gdLst/>
              <a:ahLst/>
              <a:cxnLst/>
              <a:rect l="l" t="t" r="r" b="b"/>
              <a:pathLst>
                <a:path w="1634573" h="880035">
                  <a:moveTo>
                    <a:pt x="0" y="0"/>
                  </a:moveTo>
                  <a:lnTo>
                    <a:pt x="1634573" y="0"/>
                  </a:lnTo>
                  <a:lnTo>
                    <a:pt x="1634573" y="880035"/>
                  </a:lnTo>
                  <a:lnTo>
                    <a:pt x="0" y="88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3029" t="-29380" r="-43447" b="-66024"/>
              </a:stretch>
            </a:blipFill>
          </p:spPr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3369295E-AFB3-13A8-4FC8-1275CAE36514}"/>
                </a:ext>
              </a:extLst>
            </p:cNvPr>
            <p:cNvSpPr/>
            <p:nvPr/>
          </p:nvSpPr>
          <p:spPr>
            <a:xfrm>
              <a:off x="378473" y="9429857"/>
              <a:ext cx="4647094" cy="559891"/>
            </a:xfrm>
            <a:custGeom>
              <a:avLst/>
              <a:gdLst/>
              <a:ahLst/>
              <a:cxnLst/>
              <a:rect l="l" t="t" r="r" b="b"/>
              <a:pathLst>
                <a:path w="4647094" h="559891">
                  <a:moveTo>
                    <a:pt x="0" y="0"/>
                  </a:moveTo>
                  <a:lnTo>
                    <a:pt x="4647094" y="0"/>
                  </a:lnTo>
                  <a:lnTo>
                    <a:pt x="4647094" y="559891"/>
                  </a:lnTo>
                  <a:lnTo>
                    <a:pt x="0" y="55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606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679</Words>
  <Application>Microsoft Office PowerPoint</Application>
  <PresentationFormat>Custom</PresentationFormat>
  <Paragraphs>140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Lato Light</vt:lpstr>
      <vt:lpstr>Avenir Next</vt:lpstr>
      <vt:lpstr>Arial Black</vt:lpstr>
      <vt:lpstr>Nunito</vt:lpstr>
      <vt:lpstr>Raleway Bold</vt:lpstr>
      <vt:lpstr>Montserrat</vt:lpstr>
      <vt:lpstr>Calibri</vt:lpstr>
      <vt:lpstr>Arial</vt:lpstr>
      <vt:lpstr>Helvetica Neue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ABSTRACT DATA SILO COMPLEXITY SIMPLIFY DATA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soda ppt templates</dc:title>
  <cp:lastModifiedBy>Sanil Kumar</cp:lastModifiedBy>
  <cp:revision>10</cp:revision>
  <dcterms:created xsi:type="dcterms:W3CDTF">2006-08-16T00:00:00Z</dcterms:created>
  <dcterms:modified xsi:type="dcterms:W3CDTF">2023-11-30T06:35:10Z</dcterms:modified>
  <dc:identifier>DAF02cvOCsE</dc:identifier>
</cp:coreProperties>
</file>